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xlsx" ContentType="application/vnd.openxmlformats-officedocument.spreadsheetml.sheet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4"/>
  </p:notesMasterIdLst>
  <p:sldIdLst>
    <p:sldId id="348" r:id="rId2"/>
    <p:sldId id="256" r:id="rId3"/>
    <p:sldId id="261" r:id="rId4"/>
    <p:sldId id="257" r:id="rId5"/>
    <p:sldId id="258" r:id="rId6"/>
    <p:sldId id="259" r:id="rId7"/>
    <p:sldId id="260" r:id="rId8"/>
    <p:sldId id="262" r:id="rId9"/>
    <p:sldId id="264" r:id="rId10"/>
    <p:sldId id="263" r:id="rId11"/>
    <p:sldId id="304" r:id="rId12"/>
    <p:sldId id="305" r:id="rId13"/>
    <p:sldId id="267" r:id="rId14"/>
    <p:sldId id="306" r:id="rId15"/>
    <p:sldId id="268" r:id="rId16"/>
    <p:sldId id="307" r:id="rId17"/>
    <p:sldId id="309" r:id="rId18"/>
    <p:sldId id="310" r:id="rId19"/>
    <p:sldId id="269" r:id="rId20"/>
    <p:sldId id="271" r:id="rId21"/>
    <p:sldId id="312" r:id="rId22"/>
    <p:sldId id="273" r:id="rId23"/>
    <p:sldId id="274" r:id="rId24"/>
    <p:sldId id="313" r:id="rId25"/>
    <p:sldId id="316" r:id="rId26"/>
    <p:sldId id="317" r:id="rId27"/>
    <p:sldId id="318" r:id="rId28"/>
    <p:sldId id="319" r:id="rId29"/>
    <p:sldId id="320" r:id="rId30"/>
    <p:sldId id="321" r:id="rId31"/>
    <p:sldId id="328" r:id="rId32"/>
    <p:sldId id="329" r:id="rId33"/>
    <p:sldId id="330" r:id="rId34"/>
    <p:sldId id="331" r:id="rId35"/>
    <p:sldId id="322" r:id="rId36"/>
    <p:sldId id="332" r:id="rId37"/>
    <p:sldId id="287" r:id="rId38"/>
    <p:sldId id="333" r:id="rId39"/>
    <p:sldId id="334" r:id="rId40"/>
    <p:sldId id="336" r:id="rId41"/>
    <p:sldId id="290" r:id="rId42"/>
    <p:sldId id="337" r:id="rId43"/>
    <p:sldId id="338" r:id="rId44"/>
    <p:sldId id="339" r:id="rId45"/>
    <p:sldId id="340" r:id="rId46"/>
    <p:sldId id="341" r:id="rId47"/>
    <p:sldId id="343" r:id="rId48"/>
    <p:sldId id="344" r:id="rId49"/>
    <p:sldId id="346" r:id="rId50"/>
    <p:sldId id="345" r:id="rId51"/>
    <p:sldId id="349" r:id="rId52"/>
    <p:sldId id="350" r:id="rId5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27830"/>
    <a:srgbClr val="B30202"/>
    <a:srgbClr val="2F4388"/>
    <a:srgbClr val="323ECF"/>
    <a:srgbClr val="233B0E"/>
    <a:srgbClr val="62AA2F"/>
    <a:srgbClr val="345D1A"/>
    <a:srgbClr val="1D3C08"/>
    <a:srgbClr val="9FB252"/>
    <a:srgbClr val="062E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875" autoAdjust="0"/>
  </p:normalViewPr>
  <p:slideViewPr>
    <p:cSldViewPr snapToGrid="0" snapToObjects="1">
      <p:cViewPr varScale="1">
        <p:scale>
          <a:sx n="108" d="100"/>
          <a:sy n="108" d="100"/>
        </p:scale>
        <p:origin x="-1592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109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notesMaster" Target="notesMasters/notesMaster1.xml"/><Relationship Id="rId55" Type="http://schemas.openxmlformats.org/officeDocument/2006/relationships/printerSettings" Target="printerSettings/printerSettings1.bin"/><Relationship Id="rId56" Type="http://schemas.openxmlformats.org/officeDocument/2006/relationships/presProps" Target="presProps.xml"/><Relationship Id="rId57" Type="http://schemas.openxmlformats.org/officeDocument/2006/relationships/viewProps" Target="viewProps.xml"/><Relationship Id="rId58" Type="http://schemas.openxmlformats.org/officeDocument/2006/relationships/theme" Target="theme/theme1.xml"/><Relationship Id="rId59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rgbClr val="A4B26C"/>
              </a:solidFill>
            </c:spPr>
          </c:dPt>
          <c:dPt>
            <c:idx val="1"/>
            <c:bubble3D val="0"/>
            <c:spPr>
              <a:solidFill>
                <a:srgbClr val="62AA2F"/>
              </a:solidFill>
            </c:spPr>
          </c:dPt>
          <c:dPt>
            <c:idx val="2"/>
            <c:bubble3D val="0"/>
            <c:spPr>
              <a:solidFill>
                <a:srgbClr val="9FB252"/>
              </a:solidFill>
            </c:spPr>
          </c:dPt>
          <c:dPt>
            <c:idx val="3"/>
            <c:bubble3D val="0"/>
            <c:spPr>
              <a:solidFill>
                <a:srgbClr val="345D1A"/>
              </a:solidFill>
            </c:spPr>
          </c:dPt>
          <c:dPt>
            <c:idx val="4"/>
            <c:bubble3D val="0"/>
            <c:spPr>
              <a:solidFill>
                <a:srgbClr val="1D3C08"/>
              </a:solidFill>
            </c:spPr>
          </c:dPt>
          <c:dPt>
            <c:idx val="5"/>
            <c:bubble3D val="0"/>
            <c:spPr>
              <a:solidFill>
                <a:srgbClr val="062E20"/>
              </a:solidFill>
            </c:spPr>
          </c:dPt>
          <c:dLbls>
            <c:txPr>
              <a:bodyPr/>
              <a:lstStyle/>
              <a:p>
                <a:pPr>
                  <a:defRPr>
                    <a:solidFill>
                      <a:schemeClr val="bg1"/>
                    </a:solidFill>
                  </a:defRPr>
                </a:pPr>
                <a:endParaRPr lang="en-US"/>
              </a:p>
            </c:txPr>
            <c:showLegendKey val="0"/>
            <c:showVal val="0"/>
            <c:showCatName val="1"/>
            <c:showSerName val="0"/>
            <c:showPercent val="0"/>
            <c:showBubbleSize val="0"/>
            <c:showLeaderLines val="1"/>
          </c:dLbls>
          <c:cat>
            <c:strRef>
              <c:f>Sheet1!$A$2:$A$7</c:f>
              <c:strCache>
                <c:ptCount val="6"/>
                <c:pt idx="0">
                  <c:v>IBM</c:v>
                </c:pt>
                <c:pt idx="1">
                  <c:v>Spring</c:v>
                </c:pt>
                <c:pt idx="2">
                  <c:v>Credit Suisse</c:v>
                </c:pt>
                <c:pt idx="3">
                  <c:v>Red Hat</c:v>
                </c:pt>
                <c:pt idx="4">
                  <c:v>Oracle</c:v>
                </c:pt>
                <c:pt idx="5">
                  <c:v>Independent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2.0</c:v>
                </c:pt>
                <c:pt idx="1">
                  <c:v>2.0</c:v>
                </c:pt>
                <c:pt idx="2">
                  <c:v>1.0</c:v>
                </c:pt>
                <c:pt idx="3">
                  <c:v>1.0</c:v>
                </c:pt>
                <c:pt idx="4">
                  <c:v>1.0</c:v>
                </c:pt>
                <c:pt idx="5">
                  <c:v>1.0</c:v>
                </c:pt>
              </c:numCache>
            </c:numRef>
          </c:val>
        </c:ser>
        <c:dLbls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firstSliceAng val="0"/>
      </c:pieChart>
      <c:spPr>
        <a:effectLst/>
      </c:spPr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92192C-F37B-2E4C-97C0-ECD01274BAEA}" type="datetimeFigureOut">
              <a:rPr lang="en-US" smtClean="0"/>
              <a:t>6/9/14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5D28DA-F741-6243-9716-0ED80F66CF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0465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Spring XD handles everything</a:t>
            </a:r>
            <a:r>
              <a:rPr lang="en-US" baseline="0" dirty="0" smtClean="0"/>
              <a:t> in the circle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6875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C69B5-4CE0-0D4A-87D8-80846BF28012}" type="datetimeFigureOut">
              <a:rPr lang="en-US" smtClean="0"/>
              <a:t>6/9/14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C3F7A-0219-4144-89DC-9F55861AB1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4474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C69B5-4CE0-0D4A-87D8-80846BF28012}" type="datetimeFigureOut">
              <a:rPr lang="en-US" smtClean="0"/>
              <a:t>6/9/14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C3F7A-0219-4144-89DC-9F55861AB1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4551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C69B5-4CE0-0D4A-87D8-80846BF28012}" type="datetimeFigureOut">
              <a:rPr lang="en-US" smtClean="0"/>
              <a:t>6/9/14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C3F7A-0219-4144-89DC-9F55861AB1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0630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Footer bar only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6908112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C:\Users\sdunn\Documents\Pivotal\presentation\Spring\assets\title-bg-standard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47298" y="60960"/>
            <a:ext cx="9243264" cy="6932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68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38114" y="2710244"/>
            <a:ext cx="8823325" cy="1369315"/>
          </a:xfr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none"/>
        </p:style>
        <p:txBody>
          <a:bodyPr vert="horz" wrap="none" lIns="0" rIns="0" anchor="ctr" anchorCtr="0"/>
          <a:lstStyle>
            <a:lvl1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3000" b="0" i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 bwMode="gray">
          <a:xfrm>
            <a:off x="3107267" y="6522343"/>
            <a:ext cx="2929466" cy="200055"/>
          </a:xfrm>
          <a:prstGeom prst="rect">
            <a:avLst/>
          </a:prstGeom>
          <a:noFill/>
        </p:spPr>
        <p:txBody>
          <a:bodyPr wrap="none" lIns="0" tIns="0" rIns="0" bIns="0" rtlCol="0" anchor="b" anchorCtr="0">
            <a:noAutofit/>
          </a:bodyPr>
          <a:lstStyle/>
          <a:p>
            <a:pPr algn="ctr">
              <a:spcAft>
                <a:spcPts val="0"/>
              </a:spcAft>
            </a:pPr>
            <a:r>
              <a:rPr lang="en-US" sz="700" kern="0" spc="60" baseline="0" dirty="0" smtClean="0">
                <a:solidFill>
                  <a:srgbClr val="FFFFFF"/>
                </a:solidFill>
              </a:rPr>
              <a:t>Unless otherwise indicated, these slides are © 2013-2014 Pivotal Software, Inc. and licensed under a</a:t>
            </a:r>
            <a:br>
              <a:rPr lang="en-US" sz="700" kern="0" spc="60" baseline="0" dirty="0" smtClean="0">
                <a:solidFill>
                  <a:srgbClr val="FFFFFF"/>
                </a:solidFill>
              </a:rPr>
            </a:br>
            <a:r>
              <a:rPr lang="en-US" sz="700" kern="0" spc="60" baseline="0" dirty="0" smtClean="0">
                <a:solidFill>
                  <a:srgbClr val="FFFFFF"/>
                </a:solidFill>
              </a:rPr>
              <a:t>Creative Commons Attribution-</a:t>
            </a:r>
            <a:r>
              <a:rPr lang="en-US" sz="700" kern="0" spc="60" baseline="0" dirty="0" err="1" smtClean="0">
                <a:solidFill>
                  <a:srgbClr val="FFFFFF"/>
                </a:solidFill>
              </a:rPr>
              <a:t>NonCommercial</a:t>
            </a:r>
            <a:r>
              <a:rPr lang="en-US" sz="700" kern="0" spc="60" baseline="0" dirty="0" smtClean="0">
                <a:solidFill>
                  <a:srgbClr val="FFFFFF"/>
                </a:solidFill>
              </a:rPr>
              <a:t> license: http://creativecommons.org/licenses/by-nc/3.0/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-76201" y="-59267"/>
            <a:ext cx="9287933" cy="120227"/>
          </a:xfrm>
          <a:prstGeom prst="rect">
            <a:avLst/>
          </a:prstGeom>
          <a:solidFill>
            <a:srgbClr val="6DB3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1847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1629" y="408518"/>
            <a:ext cx="8539165" cy="399716"/>
          </a:xfrm>
        </p:spPr>
        <p:txBody>
          <a:bodyPr anchor="t" anchorCtr="0"/>
          <a:lstStyle>
            <a:lvl1pPr algn="l">
              <a:defRPr sz="2200" b="0" i="0">
                <a:solidFill>
                  <a:srgbClr val="333333"/>
                </a:solidFill>
              </a:defRPr>
            </a:lvl1pPr>
          </a:lstStyle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304801" y="1066800"/>
            <a:ext cx="8537575" cy="488526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87690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C69B5-4CE0-0D4A-87D8-80846BF28012}" type="datetimeFigureOut">
              <a:rPr lang="en-US" smtClean="0"/>
              <a:t>6/9/14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C3F7A-0219-4144-89DC-9F55861AB1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4623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C69B5-4CE0-0D4A-87D8-80846BF28012}" type="datetimeFigureOut">
              <a:rPr lang="en-US" smtClean="0"/>
              <a:t>6/9/14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C3F7A-0219-4144-89DC-9F55861AB1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2107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C69B5-4CE0-0D4A-87D8-80846BF28012}" type="datetimeFigureOut">
              <a:rPr lang="en-US" smtClean="0"/>
              <a:t>6/9/14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C3F7A-0219-4144-89DC-9F55861AB1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6319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C69B5-4CE0-0D4A-87D8-80846BF28012}" type="datetimeFigureOut">
              <a:rPr lang="en-US" smtClean="0"/>
              <a:t>6/9/14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C3F7A-0219-4144-89DC-9F55861AB1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4488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C69B5-4CE0-0D4A-87D8-80846BF28012}" type="datetimeFigureOut">
              <a:rPr lang="en-US" smtClean="0"/>
              <a:t>6/9/14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C3F7A-0219-4144-89DC-9F55861AB1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8962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C69B5-4CE0-0D4A-87D8-80846BF28012}" type="datetimeFigureOut">
              <a:rPr lang="en-US" smtClean="0"/>
              <a:t>6/9/14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C3F7A-0219-4144-89DC-9F55861AB1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904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C69B5-4CE0-0D4A-87D8-80846BF28012}" type="datetimeFigureOut">
              <a:rPr lang="en-US" smtClean="0"/>
              <a:t>6/9/14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C3F7A-0219-4144-89DC-9F55861AB1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7290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C69B5-4CE0-0D4A-87D8-80846BF28012}" type="datetimeFigureOut">
              <a:rPr lang="en-US" smtClean="0"/>
              <a:t>6/9/14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C3F7A-0219-4144-89DC-9F55861AB1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1777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6C69B5-4CE0-0D4A-87D8-80846BF28012}" type="datetimeFigureOut">
              <a:rPr lang="en-US" smtClean="0"/>
              <a:t>6/9/14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BC3F7A-0219-4144-89DC-9F55861AB1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0303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1.xml"/><Relationship Id="rId3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3" Type="http://schemas.openxmlformats.org/officeDocument/2006/relationships/image" Target="../media/image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25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3" Type="http://schemas.openxmlformats.org/officeDocument/2006/relationships/image" Target="../media/image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microsoft.com/office/2007/relationships/hdphoto" Target="../media/hdphoto3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3" Type="http://schemas.openxmlformats.org/officeDocument/2006/relationships/image" Target="../media/image7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microsoft.com/office/2007/relationships/hdphoto" Target="../media/hdphoto4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3" Type="http://schemas.openxmlformats.org/officeDocument/2006/relationships/image" Target="../media/image7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microsoft.com/office/2007/relationships/hdphoto" Target="../media/hdphoto5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4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6.png"/><Relationship Id="rId12" Type="http://schemas.openxmlformats.org/officeDocument/2006/relationships/image" Target="../media/image37.png"/><Relationship Id="rId13" Type="http://schemas.microsoft.com/office/2007/relationships/hdphoto" Target="../media/hdphoto5.wdp"/><Relationship Id="rId14" Type="http://schemas.openxmlformats.org/officeDocument/2006/relationships/image" Target="../media/image10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6" Type="http://schemas.openxmlformats.org/officeDocument/2006/relationships/image" Target="../media/image33.png"/><Relationship Id="rId7" Type="http://schemas.microsoft.com/office/2007/relationships/hdphoto" Target="../media/hdphoto6.wdp"/><Relationship Id="rId8" Type="http://schemas.openxmlformats.org/officeDocument/2006/relationships/image" Target="../media/image34.png"/><Relationship Id="rId9" Type="http://schemas.microsoft.com/office/2007/relationships/hdphoto" Target="../media/hdphoto7.wdp"/><Relationship Id="rId10" Type="http://schemas.openxmlformats.org/officeDocument/2006/relationships/image" Target="../media/image35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49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jpeg"/><Relationship Id="rId3" Type="http://schemas.microsoft.com/office/2007/relationships/hdphoto" Target="../media/hdphoto9.wdp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40.png"/></Relationships>
</file>

<file path=ppt/slides/_rels/slide52.xml.rels><?xml version="1.0" encoding="UTF-8" standalone="yes"?>
<Relationships xmlns="http://schemas.openxmlformats.org/package/2006/relationships"><Relationship Id="rId9" Type="http://schemas.openxmlformats.org/officeDocument/2006/relationships/image" Target="../media/image46.png"/><Relationship Id="rId20" Type="http://schemas.openxmlformats.org/officeDocument/2006/relationships/image" Target="../media/image3.png"/><Relationship Id="rId10" Type="http://schemas.microsoft.com/office/2007/relationships/hdphoto" Target="../media/hdphoto12.wdp"/><Relationship Id="rId11" Type="http://schemas.openxmlformats.org/officeDocument/2006/relationships/image" Target="../media/image47.png"/><Relationship Id="rId12" Type="http://schemas.microsoft.com/office/2007/relationships/hdphoto" Target="../media/hdphoto13.wdp"/><Relationship Id="rId13" Type="http://schemas.openxmlformats.org/officeDocument/2006/relationships/image" Target="../media/image48.png"/><Relationship Id="rId14" Type="http://schemas.openxmlformats.org/officeDocument/2006/relationships/image" Target="../media/image49.png"/><Relationship Id="rId15" Type="http://schemas.microsoft.com/office/2007/relationships/hdphoto" Target="../media/hdphoto14.wdp"/><Relationship Id="rId16" Type="http://schemas.openxmlformats.org/officeDocument/2006/relationships/image" Target="../media/image50.png"/><Relationship Id="rId17" Type="http://schemas.microsoft.com/office/2007/relationships/hdphoto" Target="../media/hdphoto15.wdp"/><Relationship Id="rId18" Type="http://schemas.openxmlformats.org/officeDocument/2006/relationships/image" Target="../media/image51.png"/><Relationship Id="rId19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1.png"/><Relationship Id="rId3" Type="http://schemas.microsoft.com/office/2007/relationships/hdphoto" Target="../media/hdphoto10.wdp"/><Relationship Id="rId4" Type="http://schemas.openxmlformats.org/officeDocument/2006/relationships/image" Target="../media/image42.png"/><Relationship Id="rId5" Type="http://schemas.microsoft.com/office/2007/relationships/hdphoto" Target="../media/hdphoto11.wdp"/><Relationship Id="rId6" Type="http://schemas.openxmlformats.org/officeDocument/2006/relationships/image" Target="../media/image43.png"/><Relationship Id="rId7" Type="http://schemas.openxmlformats.org/officeDocument/2006/relationships/image" Target="../media/image44.png"/><Relationship Id="rId8" Type="http://schemas.openxmlformats.org/officeDocument/2006/relationships/image" Target="../media/image4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Spring Batch 3.0 Webinar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38114" y="5331054"/>
            <a:ext cx="8823324" cy="489878"/>
          </a:xfrm>
          <a:prstGeom prst="rect">
            <a:avLst/>
          </a:prstGeom>
          <a:noFill/>
        </p:spPr>
        <p:txBody>
          <a:bodyPr wrap="square" lIns="0" rIns="0" bIns="0" rtlCol="0" anchor="ctr" anchorCtr="0">
            <a:spAutoFit/>
          </a:bodyPr>
          <a:lstStyle/>
          <a:p>
            <a:pPr>
              <a:spcAft>
                <a:spcPts val="72"/>
              </a:spcAft>
            </a:pPr>
            <a:r>
              <a:rPr lang="en-US" sz="1400" b="1" dirty="0" smtClean="0">
                <a:solidFill>
                  <a:schemeClr val="bg1"/>
                </a:solidFill>
                <a:effectLst>
                  <a:outerShdw blurRad="12700" dist="12700" dir="5400000" algn="tl" rotWithShape="0">
                    <a:srgbClr val="000000">
                      <a:alpha val="70000"/>
                    </a:srgbClr>
                  </a:outerShdw>
                </a:effectLst>
                <a:latin typeface="+mn-lt"/>
                <a:ea typeface="+mn-ea"/>
              </a:rPr>
              <a:t>Michael Minella</a:t>
            </a:r>
            <a:r>
              <a:rPr lang="en-US" sz="1400" dirty="0" smtClean="0">
                <a:solidFill>
                  <a:schemeClr val="bg1"/>
                </a:solidFill>
                <a:effectLst>
                  <a:outerShdw blurRad="12700" dist="12700" dir="5400000" algn="tl" rotWithShape="0">
                    <a:srgbClr val="000000">
                      <a:alpha val="70000"/>
                    </a:srgbClr>
                  </a:outerShdw>
                </a:effectLst>
                <a:latin typeface="+mn-lt"/>
                <a:ea typeface="+mn-ea"/>
              </a:rPr>
              <a:t>,</a:t>
            </a:r>
            <a:r>
              <a:rPr lang="en-US" sz="1400" baseline="0" dirty="0" smtClean="0">
                <a:solidFill>
                  <a:schemeClr val="bg1"/>
                </a:solidFill>
                <a:effectLst>
                  <a:outerShdw blurRad="12700" dist="12700" dir="5400000" algn="tl" rotWithShape="0">
                    <a:srgbClr val="000000">
                      <a:alpha val="70000"/>
                    </a:srgbClr>
                  </a:outerShdw>
                </a:effectLst>
                <a:latin typeface="+mn-lt"/>
                <a:ea typeface="+mn-ea"/>
              </a:rPr>
              <a:t> Project Lead – Spring Batch, Pivotal</a:t>
            </a:r>
          </a:p>
          <a:p>
            <a:pPr>
              <a:spcAft>
                <a:spcPts val="72"/>
              </a:spcAft>
            </a:pPr>
            <a:r>
              <a:rPr lang="en-US" sz="1400" baseline="0" dirty="0" smtClean="0">
                <a:solidFill>
                  <a:schemeClr val="bg1"/>
                </a:solidFill>
                <a:effectLst>
                  <a:outerShdw blurRad="12700" dist="12700" dir="5400000" algn="tl" rotWithShape="0">
                    <a:srgbClr val="000000">
                      <a:alpha val="70000"/>
                    </a:srgbClr>
                  </a:outerShdw>
                </a:effectLst>
                <a:latin typeface="+mn-lt"/>
                <a:ea typeface="+mn-ea"/>
              </a:rPr>
              <a:t>@</a:t>
            </a:r>
            <a:r>
              <a:rPr lang="en-US" sz="1400" baseline="0" dirty="0" err="1" smtClean="0">
                <a:solidFill>
                  <a:schemeClr val="bg1"/>
                </a:solidFill>
                <a:effectLst>
                  <a:outerShdw blurRad="12700" dist="12700" dir="5400000" algn="tl" rotWithShape="0">
                    <a:srgbClr val="000000">
                      <a:alpha val="70000"/>
                    </a:srgbClr>
                  </a:outerShdw>
                </a:effectLst>
                <a:latin typeface="+mn-lt"/>
                <a:ea typeface="+mn-ea"/>
              </a:rPr>
              <a:t>michaelminella</a:t>
            </a:r>
            <a:endParaRPr lang="en-US" sz="1400" dirty="0" smtClean="0">
              <a:solidFill>
                <a:schemeClr val="bg1"/>
              </a:solidFill>
              <a:effectLst>
                <a:outerShdw blurRad="12700" dist="12700" dir="5400000" algn="tl" rotWithShape="0">
                  <a:srgbClr val="000000">
                    <a:alpha val="70000"/>
                  </a:srgbClr>
                </a:outerShdw>
              </a:effectLst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1275511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810273" y="3651250"/>
            <a:ext cx="1909506" cy="261408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10273" y="1154639"/>
            <a:ext cx="778931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Helvetica Neue"/>
                <a:cs typeface="Helvetica Neue"/>
              </a:rPr>
              <a:t>JSR-352 introduces an exciting new Java </a:t>
            </a:r>
          </a:p>
          <a:p>
            <a:r>
              <a:rPr lang="en-US" sz="3200" dirty="0" smtClean="0">
                <a:latin typeface="Helvetica Neue"/>
                <a:cs typeface="Helvetica Neue"/>
              </a:rPr>
              <a:t>specification for building, deploying, and </a:t>
            </a:r>
          </a:p>
          <a:p>
            <a:r>
              <a:rPr lang="en-US" sz="3200" dirty="0" smtClean="0">
                <a:latin typeface="Helvetica Neue"/>
                <a:cs typeface="Helvetica Neue"/>
              </a:rPr>
              <a:t>running batch applications.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721874" y="2724299"/>
            <a:ext cx="287771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/>
                <a:cs typeface="Helvetica Neue"/>
              </a:rPr>
              <a:t>- Chris Vignola</a:t>
            </a:r>
            <a:endParaRPr lang="en-US" sz="3200" dirty="0">
              <a:solidFill>
                <a:schemeClr val="tx1">
                  <a:lumMod val="50000"/>
                  <a:lumOff val="50000"/>
                </a:schemeClr>
              </a:solidFill>
              <a:latin typeface="Helvetica Neue"/>
              <a:cs typeface="Helvetica Neue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3726" y="6219946"/>
            <a:ext cx="1663274" cy="464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23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31"/>
            </a:gs>
            <a:gs pos="100000">
              <a:srgbClr val="21390F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C:\Users\sdunn\Documents\Pivotal\brand\logo\project icons\spring-batch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73580" y="3375366"/>
            <a:ext cx="2058574" cy="2058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746023" y="1167076"/>
            <a:ext cx="565195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Over </a:t>
            </a:r>
            <a:r>
              <a:rPr lang="en-US" sz="4800" dirty="0" smtClean="0">
                <a:solidFill>
                  <a:srgbClr val="FFFF00"/>
                </a:solidFill>
                <a:latin typeface="Helvetica Neue Bold Condensed"/>
                <a:cs typeface="Helvetica Neue Bold Condensed"/>
              </a:rPr>
              <a:t>6 years </a:t>
            </a:r>
            <a:r>
              <a:rPr lang="en-US" sz="48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of </a:t>
            </a:r>
          </a:p>
          <a:p>
            <a:pPr algn="ctr"/>
            <a:r>
              <a:rPr lang="en-US" sz="48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production experience</a:t>
            </a:r>
            <a:endParaRPr lang="en-US" sz="4800" dirty="0">
              <a:solidFill>
                <a:schemeClr val="bg1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3726" y="6219946"/>
            <a:ext cx="1663274" cy="464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6710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31"/>
            </a:gs>
            <a:gs pos="100000">
              <a:srgbClr val="21390F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12443358"/>
              </p:ext>
            </p:extLst>
          </p:nvPr>
        </p:nvGraphicFramePr>
        <p:xfrm>
          <a:off x="457200" y="446123"/>
          <a:ext cx="8229600" cy="596575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3726" y="6219946"/>
            <a:ext cx="1663274" cy="464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8971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31"/>
            </a:gs>
            <a:gs pos="100000">
              <a:srgbClr val="21390F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2746" y="1639058"/>
            <a:ext cx="2772961" cy="357988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7524" y="1977764"/>
            <a:ext cx="3171948" cy="290247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3726" y="6219946"/>
            <a:ext cx="1663274" cy="464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4808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" name="Picture 4" descr="icon_43500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62710" y="2757507"/>
            <a:ext cx="3013514" cy="301351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39716" y="1144192"/>
            <a:ext cx="827394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 smtClean="0">
                <a:solidFill>
                  <a:srgbClr val="9EFFF8"/>
                </a:solidFill>
                <a:latin typeface="Helvetica Neue Bold Condensed"/>
                <a:cs typeface="Helvetica Neue Bold Condensed"/>
              </a:rPr>
              <a:t>Structurally</a:t>
            </a:r>
            <a:r>
              <a:rPr lang="en-US" sz="4000" dirty="0" smtClean="0">
                <a:solidFill>
                  <a:srgbClr val="FFFFFF"/>
                </a:solidFill>
                <a:latin typeface="Helvetica Neue Bold Condensed"/>
                <a:cs typeface="Helvetica Neue Bold Condensed"/>
              </a:rPr>
              <a:t>, JSR-352 and Spring Batch</a:t>
            </a:r>
          </a:p>
          <a:p>
            <a:pPr algn="ctr"/>
            <a:r>
              <a:rPr lang="en-US" sz="4000" dirty="0" smtClean="0">
                <a:solidFill>
                  <a:srgbClr val="FFFFFF"/>
                </a:solidFill>
                <a:latin typeface="Helvetica Neue Bold Condensed"/>
                <a:cs typeface="Helvetica Neue Bold Condensed"/>
              </a:rPr>
              <a:t>are </a:t>
            </a:r>
            <a:r>
              <a:rPr lang="en-US" sz="4000" dirty="0" smtClean="0">
                <a:solidFill>
                  <a:srgbClr val="9EFFF8"/>
                </a:solidFill>
                <a:latin typeface="Helvetica Neue Bold Condensed"/>
                <a:cs typeface="Helvetica Neue Bold Condensed"/>
              </a:rPr>
              <a:t>similar</a:t>
            </a:r>
            <a:endParaRPr lang="en-US" sz="4000" dirty="0">
              <a:solidFill>
                <a:srgbClr val="9EFFF8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3726" y="6219946"/>
            <a:ext cx="1663274" cy="464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6477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 rot="20036732">
            <a:off x="3739493" y="3923841"/>
            <a:ext cx="82482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FF Tusj Bold"/>
                <a:cs typeface="FFF Tusj Bold"/>
              </a:rPr>
              <a:t>1</a:t>
            </a:r>
            <a:endParaRPr lang="en-US" sz="9600" dirty="0">
              <a:solidFill>
                <a:schemeClr val="tx1">
                  <a:lumMod val="85000"/>
                  <a:lumOff val="15000"/>
                </a:schemeClr>
              </a:solidFill>
              <a:latin typeface="FFF Tusj Bold"/>
              <a:cs typeface="FFF Tusj Bold"/>
            </a:endParaRPr>
          </a:p>
        </p:txBody>
      </p:sp>
      <p:sp>
        <p:nvSpPr>
          <p:cNvPr id="3" name="TextBox 2"/>
          <p:cNvSpPr txBox="1"/>
          <p:nvPr/>
        </p:nvSpPr>
        <p:spPr>
          <a:xfrm rot="20238241">
            <a:off x="4109228" y="2069928"/>
            <a:ext cx="101822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FF Tusj Bold"/>
                <a:cs typeface="FFF Tusj Bold"/>
              </a:rPr>
              <a:t>2</a:t>
            </a:r>
            <a:endParaRPr lang="en-US" sz="9600" dirty="0">
              <a:solidFill>
                <a:schemeClr val="tx1">
                  <a:lumMod val="85000"/>
                  <a:lumOff val="15000"/>
                </a:schemeClr>
              </a:solidFill>
              <a:latin typeface="FFF Tusj Bold"/>
              <a:cs typeface="FFF Tusj Bold"/>
            </a:endParaRPr>
          </a:p>
        </p:txBody>
      </p:sp>
      <p:sp>
        <p:nvSpPr>
          <p:cNvPr id="5" name="TextBox 4"/>
          <p:cNvSpPr txBox="1"/>
          <p:nvPr/>
        </p:nvSpPr>
        <p:spPr>
          <a:xfrm rot="1579081">
            <a:off x="5603454" y="1779398"/>
            <a:ext cx="95350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>
                <a:solidFill>
                  <a:srgbClr val="FF0000"/>
                </a:solidFill>
                <a:latin typeface="FFF Tusj Bold"/>
                <a:cs typeface="FFF Tusj Bold"/>
              </a:rPr>
              <a:t>3</a:t>
            </a:r>
            <a:endParaRPr lang="en-US" sz="9600" dirty="0">
              <a:solidFill>
                <a:srgbClr val="FF0000"/>
              </a:solidFill>
              <a:latin typeface="FFF Tusj Bold"/>
              <a:cs typeface="FFF Tusj Bold"/>
            </a:endParaRPr>
          </a:p>
        </p:txBody>
      </p:sp>
      <p:sp>
        <p:nvSpPr>
          <p:cNvPr id="6" name="TextBox 5"/>
          <p:cNvSpPr txBox="1"/>
          <p:nvPr/>
        </p:nvSpPr>
        <p:spPr>
          <a:xfrm rot="712260">
            <a:off x="5157114" y="3595872"/>
            <a:ext cx="99698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FF Tusj Bold"/>
                <a:cs typeface="FFF Tusj Bold"/>
              </a:rPr>
              <a:t>4</a:t>
            </a:r>
            <a:endParaRPr lang="en-US" sz="9600" dirty="0">
              <a:solidFill>
                <a:schemeClr val="tx1">
                  <a:lumMod val="85000"/>
                  <a:lumOff val="15000"/>
                </a:schemeClr>
              </a:solidFill>
              <a:latin typeface="FFF Tusj Bold"/>
              <a:cs typeface="FFF Tusj Bold"/>
            </a:endParaRPr>
          </a:p>
        </p:txBody>
      </p:sp>
      <p:sp>
        <p:nvSpPr>
          <p:cNvPr id="7" name="TextBox 6"/>
          <p:cNvSpPr txBox="1"/>
          <p:nvPr/>
        </p:nvSpPr>
        <p:spPr>
          <a:xfrm rot="417962">
            <a:off x="4455627" y="771959"/>
            <a:ext cx="92224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FF Tusj Bold"/>
                <a:cs typeface="FFF Tusj Bold"/>
              </a:rPr>
              <a:t>5</a:t>
            </a:r>
            <a:endParaRPr lang="en-US" sz="9600" dirty="0">
              <a:solidFill>
                <a:schemeClr val="tx1">
                  <a:lumMod val="85000"/>
                  <a:lumOff val="15000"/>
                </a:schemeClr>
              </a:solidFill>
              <a:latin typeface="FFF Tusj Bold"/>
              <a:cs typeface="FFF Tusj Bold"/>
            </a:endParaRPr>
          </a:p>
        </p:txBody>
      </p:sp>
      <p:sp>
        <p:nvSpPr>
          <p:cNvPr id="8" name="TextBox 7"/>
          <p:cNvSpPr txBox="1"/>
          <p:nvPr/>
        </p:nvSpPr>
        <p:spPr>
          <a:xfrm rot="18022841">
            <a:off x="1010365" y="1701322"/>
            <a:ext cx="98236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FF Tusj Bold"/>
                <a:cs typeface="FFF Tusj Bold"/>
              </a:rPr>
              <a:t>6</a:t>
            </a:r>
            <a:endParaRPr lang="en-US" sz="9600" dirty="0">
              <a:solidFill>
                <a:schemeClr val="tx1">
                  <a:lumMod val="85000"/>
                  <a:lumOff val="15000"/>
                </a:schemeClr>
              </a:solidFill>
              <a:latin typeface="FFF Tusj Bold"/>
              <a:cs typeface="FFF Tusj Bold"/>
            </a:endParaRPr>
          </a:p>
        </p:txBody>
      </p:sp>
      <p:sp>
        <p:nvSpPr>
          <p:cNvPr id="9" name="TextBox 8"/>
          <p:cNvSpPr txBox="1"/>
          <p:nvPr/>
        </p:nvSpPr>
        <p:spPr>
          <a:xfrm rot="354833">
            <a:off x="1360840" y="-293624"/>
            <a:ext cx="95410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FF Tusj Bold"/>
                <a:cs typeface="FFF Tusj Bold"/>
              </a:rPr>
              <a:t>7</a:t>
            </a:r>
            <a:endParaRPr lang="en-US" sz="9600" dirty="0">
              <a:solidFill>
                <a:schemeClr val="tx1">
                  <a:lumMod val="85000"/>
                  <a:lumOff val="15000"/>
                </a:schemeClr>
              </a:solidFill>
              <a:latin typeface="FFF Tusj Bold"/>
              <a:cs typeface="FFF Tusj Bold"/>
            </a:endParaRPr>
          </a:p>
        </p:txBody>
      </p:sp>
      <p:sp>
        <p:nvSpPr>
          <p:cNvPr id="10" name="TextBox 9"/>
          <p:cNvSpPr txBox="1"/>
          <p:nvPr/>
        </p:nvSpPr>
        <p:spPr>
          <a:xfrm rot="651060">
            <a:off x="2535222" y="2486298"/>
            <a:ext cx="101722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FF Tusj Bold"/>
                <a:cs typeface="FFF Tusj Bold"/>
              </a:rPr>
              <a:t>8</a:t>
            </a:r>
            <a:endParaRPr lang="en-US" sz="9600" dirty="0">
              <a:solidFill>
                <a:schemeClr val="tx1">
                  <a:lumMod val="85000"/>
                  <a:lumOff val="15000"/>
                </a:schemeClr>
              </a:solidFill>
              <a:latin typeface="FFF Tusj Bold"/>
              <a:cs typeface="FFF Tusj Bold"/>
            </a:endParaRPr>
          </a:p>
        </p:txBody>
      </p:sp>
      <p:sp>
        <p:nvSpPr>
          <p:cNvPr id="11" name="TextBox 10"/>
          <p:cNvSpPr txBox="1"/>
          <p:nvPr/>
        </p:nvSpPr>
        <p:spPr>
          <a:xfrm rot="723249">
            <a:off x="3753813" y="5732166"/>
            <a:ext cx="98236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FF Tusj Bold"/>
                <a:cs typeface="FFF Tusj Bold"/>
              </a:rPr>
              <a:t>9</a:t>
            </a:r>
            <a:endParaRPr lang="en-US" sz="9600" dirty="0">
              <a:solidFill>
                <a:schemeClr val="tx1">
                  <a:lumMod val="85000"/>
                  <a:lumOff val="15000"/>
                </a:schemeClr>
              </a:solidFill>
              <a:latin typeface="FFF Tusj Bold"/>
              <a:cs typeface="FFF Tusj Bold"/>
            </a:endParaRPr>
          </a:p>
        </p:txBody>
      </p:sp>
      <p:sp>
        <p:nvSpPr>
          <p:cNvPr id="12" name="TextBox 11"/>
          <p:cNvSpPr txBox="1"/>
          <p:nvPr/>
        </p:nvSpPr>
        <p:spPr>
          <a:xfrm rot="857890">
            <a:off x="7534218" y="4179344"/>
            <a:ext cx="165081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FF Tusj Bold"/>
                <a:cs typeface="FFF Tusj Bold"/>
              </a:rPr>
              <a:t>10</a:t>
            </a:r>
            <a:endParaRPr lang="en-US" sz="9600" dirty="0">
              <a:solidFill>
                <a:schemeClr val="tx1">
                  <a:lumMod val="85000"/>
                  <a:lumOff val="15000"/>
                </a:schemeClr>
              </a:solidFill>
              <a:latin typeface="FFF Tusj Bold"/>
              <a:cs typeface="FFF Tusj Bold"/>
            </a:endParaRPr>
          </a:p>
        </p:txBody>
      </p:sp>
      <p:sp>
        <p:nvSpPr>
          <p:cNvPr id="13" name="TextBox 12"/>
          <p:cNvSpPr txBox="1"/>
          <p:nvPr/>
        </p:nvSpPr>
        <p:spPr>
          <a:xfrm rot="20737366">
            <a:off x="3794744" y="-784831"/>
            <a:ext cx="140294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FF Tusj Bold"/>
                <a:cs typeface="FFF Tusj Bold"/>
              </a:rPr>
              <a:t>11</a:t>
            </a:r>
            <a:endParaRPr lang="en-US" sz="9600" dirty="0">
              <a:solidFill>
                <a:schemeClr val="tx1">
                  <a:lumMod val="85000"/>
                  <a:lumOff val="15000"/>
                </a:schemeClr>
              </a:solidFill>
              <a:latin typeface="FFF Tusj Bold"/>
              <a:cs typeface="FFF Tusj Bold"/>
            </a:endParaRPr>
          </a:p>
        </p:txBody>
      </p:sp>
      <p:sp>
        <p:nvSpPr>
          <p:cNvPr id="14" name="TextBox 13"/>
          <p:cNvSpPr txBox="1"/>
          <p:nvPr/>
        </p:nvSpPr>
        <p:spPr>
          <a:xfrm rot="2710570">
            <a:off x="-601986" y="-74132"/>
            <a:ext cx="160813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FF Tusj Bold"/>
                <a:cs typeface="FFF Tusj Bold"/>
              </a:rPr>
              <a:t>12</a:t>
            </a:r>
            <a:endParaRPr lang="en-US" sz="9600" dirty="0">
              <a:solidFill>
                <a:schemeClr val="tx1">
                  <a:lumMod val="85000"/>
                  <a:lumOff val="15000"/>
                </a:schemeClr>
              </a:solidFill>
              <a:latin typeface="FFF Tusj Bold"/>
              <a:cs typeface="FFF Tusj Bold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-25390" y="3394514"/>
            <a:ext cx="155643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FF Tusj Bold"/>
                <a:cs typeface="FFF Tusj Bold"/>
              </a:rPr>
              <a:t>13</a:t>
            </a:r>
            <a:endParaRPr lang="en-US" sz="9600" dirty="0">
              <a:solidFill>
                <a:schemeClr val="tx1">
                  <a:lumMod val="85000"/>
                  <a:lumOff val="15000"/>
                </a:schemeClr>
              </a:solidFill>
              <a:latin typeface="FFF Tusj Bold"/>
              <a:cs typeface="FFF Tusj Bold"/>
            </a:endParaRPr>
          </a:p>
        </p:txBody>
      </p:sp>
      <p:sp>
        <p:nvSpPr>
          <p:cNvPr id="16" name="TextBox 15"/>
          <p:cNvSpPr txBox="1"/>
          <p:nvPr/>
        </p:nvSpPr>
        <p:spPr>
          <a:xfrm rot="1837739">
            <a:off x="8095625" y="-594346"/>
            <a:ext cx="158709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FF Tusj Bold"/>
                <a:cs typeface="FFF Tusj Bold"/>
              </a:rPr>
              <a:t>14</a:t>
            </a:r>
            <a:endParaRPr lang="en-US" sz="9600" dirty="0">
              <a:solidFill>
                <a:schemeClr val="tx1">
                  <a:lumMod val="85000"/>
                  <a:lumOff val="15000"/>
                </a:schemeClr>
              </a:solidFill>
              <a:latin typeface="FFF Tusj Bold"/>
              <a:cs typeface="FFF Tusj Bold"/>
            </a:endParaRPr>
          </a:p>
        </p:txBody>
      </p:sp>
      <p:sp>
        <p:nvSpPr>
          <p:cNvPr id="17" name="TextBox 16"/>
          <p:cNvSpPr txBox="1"/>
          <p:nvPr/>
        </p:nvSpPr>
        <p:spPr>
          <a:xfrm rot="20891974">
            <a:off x="-418816" y="5271966"/>
            <a:ext cx="152517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FF Tusj Bold"/>
                <a:cs typeface="FFF Tusj Bold"/>
              </a:rPr>
              <a:t>15</a:t>
            </a:r>
            <a:endParaRPr lang="en-US" sz="9600" dirty="0">
              <a:solidFill>
                <a:schemeClr val="tx1">
                  <a:lumMod val="85000"/>
                  <a:lumOff val="15000"/>
                </a:schemeClr>
              </a:solidFill>
              <a:latin typeface="FFF Tusj Bold"/>
              <a:cs typeface="FFF Tusj Bold"/>
            </a:endParaRPr>
          </a:p>
        </p:txBody>
      </p:sp>
      <p:sp>
        <p:nvSpPr>
          <p:cNvPr id="18" name="TextBox 17"/>
          <p:cNvSpPr txBox="1"/>
          <p:nvPr/>
        </p:nvSpPr>
        <p:spPr>
          <a:xfrm rot="21081740">
            <a:off x="2250624" y="787526"/>
            <a:ext cx="158529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FF Tusj Bold"/>
                <a:cs typeface="FFF Tusj Bold"/>
              </a:rPr>
              <a:t>16</a:t>
            </a:r>
            <a:endParaRPr lang="en-US" sz="9600" dirty="0">
              <a:solidFill>
                <a:schemeClr val="tx1">
                  <a:lumMod val="85000"/>
                  <a:lumOff val="15000"/>
                </a:schemeClr>
              </a:solidFill>
              <a:latin typeface="FFF Tusj Bold"/>
              <a:cs typeface="FFF Tusj Bold"/>
            </a:endParaRPr>
          </a:p>
        </p:txBody>
      </p:sp>
      <p:sp>
        <p:nvSpPr>
          <p:cNvPr id="19" name="TextBox 18"/>
          <p:cNvSpPr txBox="1"/>
          <p:nvPr/>
        </p:nvSpPr>
        <p:spPr>
          <a:xfrm rot="20993006">
            <a:off x="7415599" y="1308904"/>
            <a:ext cx="154401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FF Tusj Bold"/>
                <a:cs typeface="FFF Tusj Bold"/>
              </a:rPr>
              <a:t>17</a:t>
            </a:r>
            <a:endParaRPr lang="en-US" sz="9600" dirty="0">
              <a:solidFill>
                <a:schemeClr val="tx1">
                  <a:lumMod val="85000"/>
                  <a:lumOff val="15000"/>
                </a:schemeClr>
              </a:solidFill>
              <a:latin typeface="FFF Tusj Bold"/>
              <a:cs typeface="FFF Tusj Bold"/>
            </a:endParaRPr>
          </a:p>
        </p:txBody>
      </p:sp>
      <p:sp>
        <p:nvSpPr>
          <p:cNvPr id="20" name="TextBox 19"/>
          <p:cNvSpPr txBox="1"/>
          <p:nvPr/>
        </p:nvSpPr>
        <p:spPr>
          <a:xfrm rot="19230263">
            <a:off x="6339216" y="2870076"/>
            <a:ext cx="162015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FF Tusj Bold"/>
                <a:cs typeface="FFF Tusj Bold"/>
              </a:rPr>
              <a:t>18</a:t>
            </a:r>
            <a:endParaRPr lang="en-US" sz="9600" dirty="0">
              <a:solidFill>
                <a:schemeClr val="tx1">
                  <a:lumMod val="85000"/>
                  <a:lumOff val="15000"/>
                </a:schemeClr>
              </a:solidFill>
              <a:latin typeface="FFF Tusj Bold"/>
              <a:cs typeface="FFF Tusj Bold"/>
            </a:endParaRPr>
          </a:p>
        </p:txBody>
      </p:sp>
      <p:sp>
        <p:nvSpPr>
          <p:cNvPr id="21" name="TextBox 20"/>
          <p:cNvSpPr txBox="1"/>
          <p:nvPr/>
        </p:nvSpPr>
        <p:spPr>
          <a:xfrm rot="335314">
            <a:off x="1581488" y="4423767"/>
            <a:ext cx="158529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FF Tusj Bold"/>
                <a:cs typeface="FFF Tusj Bold"/>
              </a:rPr>
              <a:t>19</a:t>
            </a:r>
            <a:endParaRPr lang="en-US" sz="9600" dirty="0">
              <a:solidFill>
                <a:schemeClr val="tx1">
                  <a:lumMod val="85000"/>
                  <a:lumOff val="15000"/>
                </a:schemeClr>
              </a:solidFill>
              <a:latin typeface="FFF Tusj Bold"/>
              <a:cs typeface="FFF Tusj Bold"/>
            </a:endParaRPr>
          </a:p>
        </p:txBody>
      </p:sp>
      <p:sp>
        <p:nvSpPr>
          <p:cNvPr id="22" name="TextBox 21"/>
          <p:cNvSpPr txBox="1"/>
          <p:nvPr/>
        </p:nvSpPr>
        <p:spPr>
          <a:xfrm rot="703627">
            <a:off x="5765322" y="162369"/>
            <a:ext cx="183195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FF Tusj Bold"/>
                <a:cs typeface="FFF Tusj Bold"/>
              </a:rPr>
              <a:t>20</a:t>
            </a:r>
            <a:endParaRPr lang="en-US" sz="9600" dirty="0">
              <a:solidFill>
                <a:schemeClr val="tx1">
                  <a:lumMod val="85000"/>
                  <a:lumOff val="15000"/>
                </a:schemeClr>
              </a:solidFill>
              <a:latin typeface="FFF Tusj Bold"/>
              <a:cs typeface="FFF Tusj Bold"/>
            </a:endParaRPr>
          </a:p>
        </p:txBody>
      </p:sp>
      <p:sp>
        <p:nvSpPr>
          <p:cNvPr id="24" name="TextBox 23"/>
          <p:cNvSpPr txBox="1"/>
          <p:nvPr/>
        </p:nvSpPr>
        <p:spPr>
          <a:xfrm rot="19972420">
            <a:off x="5731938" y="5085563"/>
            <a:ext cx="173757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>
                <a:latin typeface="FFF Tusj Bold"/>
                <a:cs typeface="FFF Tusj Bold"/>
              </a:rPr>
              <a:t>23</a:t>
            </a:r>
            <a:endParaRPr lang="en-US" sz="9600" dirty="0">
              <a:latin typeface="FFF Tusj Bold"/>
              <a:cs typeface="FFF Tusj Bold"/>
            </a:endParaRP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3726" y="6219946"/>
            <a:ext cx="1663274" cy="464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3225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9BBB7"/>
            </a:gs>
            <a:gs pos="100000">
              <a:srgbClr val="397674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1791653" y="1609700"/>
            <a:ext cx="4570268" cy="3477875"/>
            <a:chOff x="1331601" y="1158925"/>
            <a:chExt cx="4570268" cy="3477875"/>
          </a:xfrm>
        </p:grpSpPr>
        <p:sp>
          <p:nvSpPr>
            <p:cNvPr id="4" name="TextBox 3"/>
            <p:cNvSpPr txBox="1"/>
            <p:nvPr/>
          </p:nvSpPr>
          <p:spPr>
            <a:xfrm>
              <a:off x="2811167" y="1479031"/>
              <a:ext cx="3090702" cy="27084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7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API</a:t>
              </a:r>
              <a:endParaRPr lang="en-US" sz="17000" dirty="0">
                <a:solidFill>
                  <a:schemeClr val="bg1"/>
                </a:solidFill>
                <a:latin typeface="Helvetica Neue Bold Condensed"/>
                <a:cs typeface="Helvetica Neue Bold Condensed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331601" y="1158925"/>
              <a:ext cx="1538871" cy="34778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0" dirty="0" smtClean="0">
                  <a:solidFill>
                    <a:srgbClr val="397674"/>
                  </a:solidFill>
                  <a:latin typeface="Helvetica Neue Bold Condensed"/>
                  <a:cs typeface="Helvetica Neue Bold Condensed"/>
                </a:rPr>
                <a:t>1</a:t>
              </a:r>
              <a:endParaRPr lang="en-US" sz="22000" dirty="0">
                <a:solidFill>
                  <a:srgbClr val="397674"/>
                </a:solidFill>
                <a:latin typeface="Helvetica Neue Bold Condensed"/>
                <a:cs typeface="Helvetica Neue Bold Condensed"/>
              </a:endParaRPr>
            </a:p>
          </p:txBody>
        </p:sp>
      </p:grpSp>
      <p:cxnSp>
        <p:nvCxnSpPr>
          <p:cNvPr id="11" name="Straight Connector 10"/>
          <p:cNvCxnSpPr/>
          <p:nvPr/>
        </p:nvCxnSpPr>
        <p:spPr>
          <a:xfrm>
            <a:off x="3330714" y="4371393"/>
            <a:ext cx="5176766" cy="0"/>
          </a:xfrm>
          <a:prstGeom prst="line">
            <a:avLst/>
          </a:prstGeom>
          <a:ln w="127000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3726" y="6219946"/>
            <a:ext cx="1663274" cy="464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7433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9BBB7"/>
            </a:gs>
            <a:gs pos="100000">
              <a:srgbClr val="397674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1495733" y="1609700"/>
            <a:ext cx="5229029" cy="3477875"/>
            <a:chOff x="1035681" y="1158925"/>
            <a:chExt cx="5229029" cy="3477875"/>
          </a:xfrm>
        </p:grpSpPr>
        <p:sp>
          <p:nvSpPr>
            <p:cNvPr id="4" name="TextBox 3"/>
            <p:cNvSpPr txBox="1"/>
            <p:nvPr/>
          </p:nvSpPr>
          <p:spPr>
            <a:xfrm>
              <a:off x="2687867" y="1479031"/>
              <a:ext cx="3576843" cy="27084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7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DSL</a:t>
              </a:r>
              <a:endParaRPr lang="en-US" sz="17000" dirty="0">
                <a:solidFill>
                  <a:schemeClr val="bg1"/>
                </a:solidFill>
                <a:latin typeface="Helvetica Neue Bold Condensed"/>
                <a:cs typeface="Helvetica Neue Bold Condensed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035681" y="1158925"/>
              <a:ext cx="1538871" cy="34778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0" dirty="0" smtClean="0">
                  <a:solidFill>
                    <a:srgbClr val="397674"/>
                  </a:solidFill>
                  <a:latin typeface="Helvetica Neue Bold Condensed"/>
                  <a:cs typeface="Helvetica Neue Bold Condensed"/>
                </a:rPr>
                <a:t>2</a:t>
              </a:r>
              <a:endParaRPr lang="en-US" sz="22000" dirty="0">
                <a:solidFill>
                  <a:srgbClr val="397674"/>
                </a:solidFill>
                <a:latin typeface="Helvetica Neue Bold Condensed"/>
                <a:cs typeface="Helvetica Neue Bold Condensed"/>
              </a:endParaRPr>
            </a:p>
          </p:txBody>
        </p:sp>
      </p:grpSp>
      <p:cxnSp>
        <p:nvCxnSpPr>
          <p:cNvPr id="6" name="Straight Connector 5"/>
          <p:cNvCxnSpPr/>
          <p:nvPr/>
        </p:nvCxnSpPr>
        <p:spPr>
          <a:xfrm>
            <a:off x="3330714" y="4371393"/>
            <a:ext cx="5176766" cy="0"/>
          </a:xfrm>
          <a:prstGeom prst="line">
            <a:avLst/>
          </a:prstGeom>
          <a:ln w="127000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3726" y="6219946"/>
            <a:ext cx="1663274" cy="464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2052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9BBB7"/>
            </a:gs>
            <a:gs pos="100000">
              <a:srgbClr val="397674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1495733" y="1609700"/>
            <a:ext cx="7101007" cy="3477875"/>
            <a:chOff x="1035681" y="1158925"/>
            <a:chExt cx="7101007" cy="3477875"/>
          </a:xfrm>
        </p:grpSpPr>
        <p:sp>
          <p:nvSpPr>
            <p:cNvPr id="4" name="TextBox 3"/>
            <p:cNvSpPr txBox="1"/>
            <p:nvPr/>
          </p:nvSpPr>
          <p:spPr>
            <a:xfrm>
              <a:off x="2687867" y="2366719"/>
              <a:ext cx="5448821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6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CONTRACT</a:t>
              </a:r>
              <a:endParaRPr lang="en-US" sz="9600" dirty="0">
                <a:solidFill>
                  <a:schemeClr val="bg1"/>
                </a:solidFill>
                <a:latin typeface="Helvetica Neue Bold Condensed"/>
                <a:cs typeface="Helvetica Neue Bold Condensed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035681" y="1158925"/>
              <a:ext cx="1538871" cy="34778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0" dirty="0">
                  <a:solidFill>
                    <a:srgbClr val="397674"/>
                  </a:solidFill>
                  <a:latin typeface="Helvetica Neue Bold Condensed"/>
                  <a:cs typeface="Helvetica Neue Bold Condensed"/>
                </a:rPr>
                <a:t>3</a:t>
              </a:r>
            </a:p>
          </p:txBody>
        </p:sp>
        <p:cxnSp>
          <p:nvCxnSpPr>
            <p:cNvPr id="9" name="Straight Connector 8"/>
            <p:cNvCxnSpPr/>
            <p:nvPr/>
          </p:nvCxnSpPr>
          <p:spPr>
            <a:xfrm>
              <a:off x="2870662" y="3920618"/>
              <a:ext cx="5176766" cy="0"/>
            </a:xfrm>
            <a:prstGeom prst="line">
              <a:avLst/>
            </a:prstGeom>
            <a:ln w="127000">
              <a:solidFill>
                <a:srgbClr val="FFFF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3726" y="6219946"/>
            <a:ext cx="1663274" cy="464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4677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SR-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8704" y="2379496"/>
            <a:ext cx="8566592" cy="428329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775475" y="1302826"/>
            <a:ext cx="600155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 smtClean="0">
                <a:latin typeface="Helvetica Neue Bold Condensed"/>
                <a:cs typeface="Helvetica Neue Bold Condensed"/>
              </a:rPr>
              <a:t>JSR-352 is a </a:t>
            </a:r>
            <a:r>
              <a:rPr lang="en-US" sz="4000" dirty="0" smtClean="0">
                <a:solidFill>
                  <a:srgbClr val="F19624"/>
                </a:solidFill>
                <a:latin typeface="Helvetica Neue Bold Condensed"/>
                <a:cs typeface="Helvetica Neue Bold Condensed"/>
              </a:rPr>
              <a:t>specification</a:t>
            </a:r>
            <a:r>
              <a:rPr lang="en-US" sz="4000" dirty="0" smtClean="0">
                <a:latin typeface="Helvetica Neue Bold Condensed"/>
                <a:cs typeface="Helvetica Neue Bold Condensed"/>
              </a:rPr>
              <a:t>…</a:t>
            </a:r>
          </a:p>
          <a:p>
            <a:pPr algn="ctr"/>
            <a:r>
              <a:rPr lang="en-US" sz="4000" dirty="0" smtClean="0">
                <a:latin typeface="Helvetica Neue Bold Condensed"/>
                <a:cs typeface="Helvetica Neue Bold Condensed"/>
              </a:rPr>
              <a:t>not an </a:t>
            </a:r>
            <a:r>
              <a:rPr lang="en-US" sz="4000" dirty="0" smtClean="0">
                <a:solidFill>
                  <a:srgbClr val="326DB8"/>
                </a:solidFill>
                <a:latin typeface="Helvetica Neue Bold Condensed"/>
                <a:cs typeface="Helvetica Neue Bold Condensed"/>
              </a:rPr>
              <a:t>implementation</a:t>
            </a:r>
            <a:endParaRPr lang="en-US" sz="4000" dirty="0">
              <a:solidFill>
                <a:srgbClr val="326DB8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3726" y="6219946"/>
            <a:ext cx="1663274" cy="464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5013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4C4642"/>
            </a:gs>
            <a:gs pos="100000">
              <a:srgbClr val="272422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96862" y="1569387"/>
            <a:ext cx="275027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>
                <a:latin typeface="Helvetica Neue Bold Condensed"/>
                <a:cs typeface="Helvetica Neue Bold Condensed"/>
              </a:rPr>
              <a:t>WHAT HAS</a:t>
            </a:r>
            <a:endParaRPr lang="en-US" sz="4800" dirty="0">
              <a:latin typeface="Helvetica Neue Bold Condensed"/>
              <a:cs typeface="Helvetica Neue Bold Condensed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07765" y="1941627"/>
            <a:ext cx="872847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0" spc="-3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SPRING BATCH</a:t>
            </a:r>
            <a:endParaRPr lang="en-US" sz="12000" spc="-300" dirty="0">
              <a:solidFill>
                <a:schemeClr val="bg1"/>
              </a:solidFill>
              <a:latin typeface="Helvetica Neue Bold Condensed"/>
              <a:cs typeface="Helvetica Neue Bold Condensed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45284" y="3610797"/>
            <a:ext cx="785343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spc="100" dirty="0" smtClean="0">
                <a:solidFill>
                  <a:srgbClr val="5DA831"/>
                </a:solidFill>
                <a:latin typeface="Helvetica Neue Medium"/>
                <a:cs typeface="Helvetica Neue Bold Condensed"/>
              </a:rPr>
              <a:t>DONE FOR ME LATELY</a:t>
            </a:r>
            <a:endParaRPr lang="en-US" sz="5400" b="1" spc="100" dirty="0">
              <a:solidFill>
                <a:srgbClr val="5DA831"/>
              </a:solidFill>
              <a:latin typeface="Helvetica Neue Medium"/>
              <a:cs typeface="Helvetica Neue Bold Condensed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5947139" y="1979396"/>
            <a:ext cx="2397231" cy="10979"/>
          </a:xfrm>
          <a:prstGeom prst="line">
            <a:avLst/>
          </a:prstGeom>
          <a:ln w="12700">
            <a:solidFill>
              <a:srgbClr val="000000"/>
            </a:solidFill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727909" y="1979396"/>
            <a:ext cx="2397231" cy="10979"/>
          </a:xfrm>
          <a:prstGeom prst="line">
            <a:avLst/>
          </a:prstGeom>
          <a:ln w="12700">
            <a:solidFill>
              <a:schemeClr val="tx1"/>
            </a:solidFill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4" descr="C:\Users\sdunn\Documents\Pivotal\brand\logo\project icons\spring-batch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12523" y="4543534"/>
            <a:ext cx="745079" cy="745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Connector 11"/>
          <p:cNvCxnSpPr/>
          <p:nvPr/>
        </p:nvCxnSpPr>
        <p:spPr>
          <a:xfrm flipV="1">
            <a:off x="5045955" y="4910584"/>
            <a:ext cx="2397231" cy="10979"/>
          </a:xfrm>
          <a:prstGeom prst="line">
            <a:avLst/>
          </a:prstGeom>
          <a:ln w="12700">
            <a:solidFill>
              <a:srgbClr val="000000"/>
            </a:solidFill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1726939" y="4910584"/>
            <a:ext cx="2397231" cy="10979"/>
          </a:xfrm>
          <a:prstGeom prst="line">
            <a:avLst/>
          </a:prstGeom>
          <a:ln w="12700">
            <a:solidFill>
              <a:schemeClr val="tx1"/>
            </a:solidFill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9" name="Picture 18" descr="SpringBrown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3726" y="6219946"/>
            <a:ext cx="1663274" cy="464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8020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31"/>
            </a:gs>
            <a:gs pos="100000">
              <a:srgbClr val="21390F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C:\Users\sdunn\Documents\Pivotal\brand\logo\project icons\spring-batch.png"/>
          <p:cNvPicPr>
            <a:picLocks noChangeAspect="1" noChangeArrowheads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54199" y="792386"/>
            <a:ext cx="5138044" cy="5138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23234" y="4567012"/>
            <a:ext cx="6730492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0" dirty="0" smtClean="0">
                <a:solidFill>
                  <a:srgbClr val="FFFFFF"/>
                </a:solidFill>
                <a:latin typeface="Helvetica Neue Bold Condensed"/>
                <a:cs typeface="Helvetica Neue Bold Condensed"/>
              </a:rPr>
              <a:t>SPRING BATCH </a:t>
            </a:r>
            <a:r>
              <a:rPr lang="en-US" sz="7000" dirty="0" smtClean="0">
                <a:solidFill>
                  <a:srgbClr val="233B0E"/>
                </a:solidFill>
                <a:latin typeface="Helvetica Neue Bold Condensed"/>
                <a:cs typeface="Helvetica Neue Bold Condensed"/>
              </a:rPr>
              <a:t>3.0</a:t>
            </a:r>
            <a:endParaRPr lang="en-US" sz="7000" dirty="0">
              <a:solidFill>
                <a:srgbClr val="233B0E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3726" y="6219946"/>
            <a:ext cx="1663274" cy="464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4358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564281" y="1629260"/>
            <a:ext cx="8015439" cy="3590818"/>
            <a:chOff x="288409" y="1629260"/>
            <a:chExt cx="8015439" cy="3590818"/>
          </a:xfrm>
        </p:grpSpPr>
        <p:pic>
          <p:nvPicPr>
            <p:cNvPr id="2" name="Picture 1" descr="icon_27889.png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8409" y="1629260"/>
              <a:ext cx="3590818" cy="3590818"/>
            </a:xfrm>
            <a:prstGeom prst="rect">
              <a:avLst/>
            </a:prstGeom>
          </p:spPr>
        </p:pic>
        <p:grpSp>
          <p:nvGrpSpPr>
            <p:cNvPr id="3" name="Group 2"/>
            <p:cNvGrpSpPr/>
            <p:nvPr/>
          </p:nvGrpSpPr>
          <p:grpSpPr>
            <a:xfrm>
              <a:off x="3615110" y="2495141"/>
              <a:ext cx="4688738" cy="1859057"/>
              <a:chOff x="3615110" y="2313233"/>
              <a:chExt cx="4688738" cy="1859057"/>
            </a:xfrm>
          </p:grpSpPr>
          <p:sp>
            <p:nvSpPr>
              <p:cNvPr id="6" name="TextBox 5"/>
              <p:cNvSpPr txBox="1"/>
              <p:nvPr/>
            </p:nvSpPr>
            <p:spPr>
              <a:xfrm>
                <a:off x="3615110" y="2379491"/>
                <a:ext cx="4688738" cy="17927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80000"/>
                  </a:lnSpc>
                </a:pPr>
                <a:r>
                  <a:rPr lang="en-US" sz="6000" dirty="0" smtClean="0">
                    <a:solidFill>
                      <a:srgbClr val="FFFFFF"/>
                    </a:solidFill>
                    <a:latin typeface="Helvetica Neue Bold Condensed"/>
                    <a:cs typeface="Helvetica Neue Bold Condensed"/>
                  </a:rPr>
                  <a:t>100% JSR-352 </a:t>
                </a:r>
              </a:p>
              <a:p>
                <a:pPr>
                  <a:lnSpc>
                    <a:spcPct val="80000"/>
                  </a:lnSpc>
                </a:pPr>
                <a:r>
                  <a:rPr lang="en-US" sz="7500" dirty="0" smtClean="0">
                    <a:solidFill>
                      <a:srgbClr val="9EFFF8"/>
                    </a:solidFill>
                    <a:latin typeface="Helvetica Neue Bold Condensed"/>
                    <a:cs typeface="Helvetica Neue Bold Condensed"/>
                  </a:rPr>
                  <a:t>COMPLIANT</a:t>
                </a:r>
                <a:endParaRPr lang="en-US" sz="7500" dirty="0">
                  <a:solidFill>
                    <a:srgbClr val="9EFFF8"/>
                  </a:solidFill>
                  <a:latin typeface="Helvetica Neue Bold Condensed"/>
                  <a:cs typeface="Helvetica Neue Bold Condensed"/>
                </a:endParaRPr>
              </a:p>
            </p:txBody>
          </p:sp>
          <p:cxnSp>
            <p:nvCxnSpPr>
              <p:cNvPr id="9" name="Straight Connector 8"/>
              <p:cNvCxnSpPr/>
              <p:nvPr/>
            </p:nvCxnSpPr>
            <p:spPr>
              <a:xfrm>
                <a:off x="3712944" y="4112791"/>
                <a:ext cx="4487437" cy="0"/>
              </a:xfrm>
              <a:prstGeom prst="line">
                <a:avLst/>
              </a:prstGeom>
              <a:ln w="127000">
                <a:solidFill>
                  <a:srgbClr val="FFFFFF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/>
              <p:cNvCxnSpPr/>
              <p:nvPr/>
            </p:nvCxnSpPr>
            <p:spPr>
              <a:xfrm>
                <a:off x="3712944" y="2313233"/>
                <a:ext cx="4399986" cy="0"/>
              </a:xfrm>
              <a:prstGeom prst="line">
                <a:avLst/>
              </a:prstGeom>
              <a:ln w="127000">
                <a:solidFill>
                  <a:srgbClr val="FFFFFF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3726" y="6219946"/>
            <a:ext cx="1663274" cy="464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1867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96518" y="3167390"/>
            <a:ext cx="77509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 smtClean="0">
                <a:solidFill>
                  <a:srgbClr val="A9B6C4"/>
                </a:solidFill>
                <a:latin typeface="Menlo Regular"/>
                <a:cs typeface="Menlo Regular"/>
              </a:rPr>
              <a:t>System.</a:t>
            </a:r>
            <a:r>
              <a:rPr lang="en-US" sz="2800" i="1" dirty="0" err="1" smtClean="0">
                <a:solidFill>
                  <a:srgbClr val="9674AB"/>
                </a:solidFill>
                <a:latin typeface="Menlo Regular"/>
                <a:cs typeface="Menlo Regular"/>
              </a:rPr>
              <a:t>out</a:t>
            </a:r>
            <a:r>
              <a:rPr lang="en-US" sz="2800" dirty="0" err="1" smtClean="0">
                <a:solidFill>
                  <a:srgbClr val="A9B6C4"/>
                </a:solidFill>
                <a:latin typeface="Menlo Regular"/>
                <a:cs typeface="Menlo Regular"/>
              </a:rPr>
              <a:t>.println</a:t>
            </a:r>
            <a:r>
              <a:rPr lang="en-US" sz="2800" dirty="0" smtClean="0">
                <a:solidFill>
                  <a:srgbClr val="A9B6C4"/>
                </a:solidFill>
                <a:latin typeface="Menlo Regular"/>
                <a:cs typeface="Menlo Regular"/>
              </a:rPr>
              <a:t>(</a:t>
            </a:r>
            <a:r>
              <a:rPr lang="en-US" sz="2800" dirty="0" smtClean="0">
                <a:solidFill>
                  <a:srgbClr val="698658"/>
                </a:solidFill>
                <a:latin typeface="Menlo Regular"/>
                <a:cs typeface="Menlo Regular"/>
              </a:rPr>
              <a:t>“Hello World!”</a:t>
            </a:r>
            <a:r>
              <a:rPr lang="en-US" sz="2800" dirty="0" smtClean="0">
                <a:solidFill>
                  <a:srgbClr val="A9B6C4"/>
                </a:solidFill>
                <a:latin typeface="Menlo Regular"/>
                <a:cs typeface="Menlo Regular"/>
              </a:rPr>
              <a:t>);</a:t>
            </a:r>
            <a:endParaRPr lang="en-US" sz="2800" dirty="0">
              <a:solidFill>
                <a:srgbClr val="A9B6C4"/>
              </a:solidFill>
              <a:latin typeface="Menlo Regular"/>
              <a:cs typeface="Menlo Regular"/>
            </a:endParaRPr>
          </a:p>
        </p:txBody>
      </p:sp>
      <p:pic>
        <p:nvPicPr>
          <p:cNvPr id="4" name="Picture 3" descr="SpringBrown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3726" y="6219946"/>
            <a:ext cx="1663274" cy="464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4477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695738" y="900043"/>
            <a:ext cx="8216347" cy="5057915"/>
            <a:chOff x="695738" y="1207819"/>
            <a:chExt cx="8216347" cy="5057915"/>
          </a:xfrm>
        </p:grpSpPr>
        <p:pic>
          <p:nvPicPr>
            <p:cNvPr id="2" name="Picture 1" descr="icon_4078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3854170" y="1207819"/>
              <a:ext cx="5057915" cy="5057915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>
              <a:off x="695738" y="4326742"/>
              <a:ext cx="6664042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elvetica Neue Bold Condensed"/>
                  <a:cs typeface="Helvetica Neue Bold Condensed"/>
                </a:rPr>
                <a:t>NO DEPENDENCY </a:t>
              </a:r>
            </a:p>
            <a:p>
              <a:r>
                <a:rPr lang="en-US" sz="6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elvetica Neue Bold Condensed"/>
                  <a:cs typeface="Helvetica Neue Bold Condensed"/>
                </a:rPr>
                <a:t>INJECTION </a:t>
              </a:r>
              <a:r>
                <a:rPr lang="en-US" sz="6000" dirty="0" smtClean="0">
                  <a:solidFill>
                    <a:srgbClr val="FF0000"/>
                  </a:solidFill>
                  <a:latin typeface="Helvetica Neue Bold Condensed"/>
                  <a:cs typeface="Helvetica Neue Bold Condensed"/>
                </a:rPr>
                <a:t>REQUIRED</a:t>
              </a:r>
              <a:endParaRPr lang="en-US" sz="6000" dirty="0">
                <a:solidFill>
                  <a:srgbClr val="FF0000"/>
                </a:solidFill>
                <a:latin typeface="Helvetica Neue Bold Condensed"/>
                <a:cs typeface="Helvetica Neue Bold Condensed"/>
              </a:endParaRPr>
            </a:p>
          </p:txBody>
        </p: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3726" y="6219946"/>
            <a:ext cx="1663274" cy="464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4347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31"/>
            </a:gs>
            <a:gs pos="100000">
              <a:srgbClr val="21390F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806183" y="-176680"/>
            <a:ext cx="7531635" cy="6325404"/>
            <a:chOff x="419669" y="-176680"/>
            <a:chExt cx="7531635" cy="6325404"/>
          </a:xfrm>
        </p:grpSpPr>
        <p:pic>
          <p:nvPicPr>
            <p:cNvPr id="4" name="Picture 3" descr="icon_23552.png"/>
            <p:cNvPicPr>
              <a:picLocks noChangeAspect="1"/>
            </p:cNvPicPr>
            <p:nvPr/>
          </p:nvPicPr>
          <p:blipFill>
            <a:blip r:embed="rId2">
              <a:alphaModFix amt="2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789043" y="-176680"/>
              <a:ext cx="6162261" cy="5488593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419669" y="4980600"/>
              <a:ext cx="2646878" cy="9971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3600" dirty="0" smtClean="0">
                  <a:solidFill>
                    <a:srgbClr val="233B0E"/>
                  </a:solidFill>
                  <a:latin typeface="Helvetica Neue Bold Condensed"/>
                  <a:cs typeface="Helvetica Neue Bold Condensed"/>
                </a:rPr>
                <a:t>DEPENDENCY </a:t>
              </a:r>
            </a:p>
            <a:p>
              <a:pPr>
                <a:lnSpc>
                  <a:spcPct val="80000"/>
                </a:lnSpc>
              </a:pPr>
              <a:r>
                <a:rPr lang="en-US" sz="3600" dirty="0" smtClean="0">
                  <a:solidFill>
                    <a:srgbClr val="233B0E"/>
                  </a:solidFill>
                  <a:latin typeface="Helvetica Neue Bold Condensed"/>
                  <a:cs typeface="Helvetica Neue Bold Condensed"/>
                </a:rPr>
                <a:t>INJECTION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915478" y="4671396"/>
              <a:ext cx="4180346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OPTIONS</a:t>
              </a:r>
              <a:endParaRPr lang="en-US" sz="9000" dirty="0">
                <a:solidFill>
                  <a:schemeClr val="bg1"/>
                </a:solidFill>
                <a:latin typeface="Helvetica Neue Bold Condensed"/>
                <a:cs typeface="Helvetica Neue Bold Condensed"/>
              </a:endParaRPr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3726" y="6219946"/>
            <a:ext cx="1663274" cy="464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8246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80338" y="2951947"/>
            <a:ext cx="839950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808080"/>
                </a:solidFill>
                <a:latin typeface="Menlo Regular"/>
                <a:cs typeface="Menlo Regular"/>
              </a:rPr>
              <a:t>&lt;!– Inline --&gt;</a:t>
            </a:r>
          </a:p>
          <a:p>
            <a:r>
              <a:rPr lang="en-US" sz="2800" dirty="0" smtClean="0">
                <a:solidFill>
                  <a:srgbClr val="E6C16A"/>
                </a:solidFill>
                <a:latin typeface="Menlo Regular"/>
                <a:cs typeface="Menlo Regular"/>
              </a:rPr>
              <a:t>&lt;</a:t>
            </a:r>
            <a:r>
              <a:rPr lang="en-US" sz="2800" dirty="0" err="1">
                <a:solidFill>
                  <a:srgbClr val="E6C16A"/>
                </a:solidFill>
                <a:latin typeface="Menlo Regular"/>
                <a:cs typeface="Menlo Regular"/>
              </a:rPr>
              <a:t>batchlet</a:t>
            </a:r>
            <a:r>
              <a:rPr lang="en-US" sz="2800" dirty="0">
                <a:solidFill>
                  <a:srgbClr val="E6C16A"/>
                </a:solidFill>
                <a:latin typeface="Menlo Regular"/>
                <a:cs typeface="Menlo Regular"/>
              </a:rPr>
              <a:t> </a:t>
            </a:r>
            <a:r>
              <a:rPr lang="en-US" sz="2800" dirty="0">
                <a:solidFill>
                  <a:srgbClr val="B8B8B8"/>
                </a:solidFill>
                <a:latin typeface="Menlo Regular"/>
                <a:cs typeface="Menlo Regular"/>
              </a:rPr>
              <a:t>ref</a:t>
            </a:r>
            <a:r>
              <a:rPr lang="en-US" sz="2800" dirty="0" smtClean="0">
                <a:solidFill>
                  <a:srgbClr val="B8B8B8"/>
                </a:solidFill>
                <a:latin typeface="Menlo Regular"/>
                <a:cs typeface="Menlo Regular"/>
              </a:rPr>
              <a:t>=</a:t>
            </a:r>
            <a:r>
              <a:rPr lang="en-US" sz="2800" dirty="0" smtClean="0">
                <a:solidFill>
                  <a:srgbClr val="698658"/>
                </a:solidFill>
                <a:latin typeface="Menlo Regular"/>
                <a:cs typeface="Menlo Regular"/>
              </a:rPr>
              <a:t>”</a:t>
            </a:r>
            <a:r>
              <a:rPr lang="en-US" sz="2800" dirty="0" err="1" smtClean="0">
                <a:solidFill>
                  <a:srgbClr val="698658"/>
                </a:solidFill>
                <a:latin typeface="Menlo Regular"/>
                <a:cs typeface="Menlo Regular"/>
              </a:rPr>
              <a:t>io.spring.MyBatchlet</a:t>
            </a:r>
            <a:r>
              <a:rPr lang="en-US" sz="2800" dirty="0" smtClean="0">
                <a:solidFill>
                  <a:srgbClr val="698658"/>
                </a:solidFill>
                <a:latin typeface="Menlo Regular"/>
                <a:cs typeface="Menlo Regular"/>
              </a:rPr>
              <a:t>”</a:t>
            </a:r>
            <a:r>
              <a:rPr lang="en-US" sz="2800" dirty="0" smtClean="0">
                <a:solidFill>
                  <a:srgbClr val="E6C16A"/>
                </a:solidFill>
                <a:latin typeface="Menlo Regular"/>
                <a:cs typeface="Menlo Regular"/>
              </a:rPr>
              <a:t>/&gt;</a:t>
            </a:r>
          </a:p>
        </p:txBody>
      </p:sp>
      <p:pic>
        <p:nvPicPr>
          <p:cNvPr id="4" name="Picture 3" descr="SpringBrown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3726" y="6219946"/>
            <a:ext cx="1663274" cy="464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8387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80338" y="2305616"/>
            <a:ext cx="8183325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808080"/>
                </a:solidFill>
                <a:latin typeface="Menlo Regular"/>
                <a:cs typeface="Menlo Regular"/>
              </a:rPr>
              <a:t>&lt;!– </a:t>
            </a:r>
            <a:r>
              <a:rPr lang="en-US" sz="2800" dirty="0" err="1" smtClean="0">
                <a:solidFill>
                  <a:srgbClr val="808080"/>
                </a:solidFill>
                <a:latin typeface="Menlo Regular"/>
                <a:cs typeface="Menlo Regular"/>
              </a:rPr>
              <a:t>batch.xml</a:t>
            </a:r>
            <a:r>
              <a:rPr lang="en-US" sz="2800" dirty="0" smtClean="0">
                <a:solidFill>
                  <a:srgbClr val="808080"/>
                </a:solidFill>
                <a:latin typeface="Menlo Regular"/>
                <a:cs typeface="Menlo Regular"/>
              </a:rPr>
              <a:t>-</a:t>
            </a:r>
            <a:r>
              <a:rPr lang="en-US" sz="2800" dirty="0">
                <a:solidFill>
                  <a:srgbClr val="808080"/>
                </a:solidFill>
                <a:latin typeface="Menlo Regular"/>
                <a:cs typeface="Menlo Regular"/>
              </a:rPr>
              <a:t>-&gt;</a:t>
            </a:r>
          </a:p>
          <a:p>
            <a:r>
              <a:rPr lang="en-US" sz="2800" dirty="0">
                <a:solidFill>
                  <a:srgbClr val="E6C16A"/>
                </a:solidFill>
                <a:latin typeface="Menlo Regular"/>
                <a:cs typeface="Menlo Regular"/>
              </a:rPr>
              <a:t>&lt;batch-</a:t>
            </a:r>
            <a:r>
              <a:rPr lang="en-US" sz="2800" dirty="0" smtClean="0">
                <a:solidFill>
                  <a:srgbClr val="E6C16A"/>
                </a:solidFill>
                <a:latin typeface="Menlo Regular"/>
                <a:cs typeface="Menlo Regular"/>
              </a:rPr>
              <a:t>artifacts&gt;</a:t>
            </a:r>
            <a:endParaRPr lang="en-US" sz="2800" dirty="0">
              <a:solidFill>
                <a:srgbClr val="E6C16A"/>
              </a:solidFill>
              <a:latin typeface="Menlo Regular"/>
              <a:cs typeface="Menlo Regular"/>
            </a:endParaRPr>
          </a:p>
          <a:p>
            <a:r>
              <a:rPr lang="en-US" sz="2800" dirty="0">
                <a:solidFill>
                  <a:srgbClr val="E6C16A"/>
                </a:solidFill>
                <a:latin typeface="Menlo Regular"/>
                <a:cs typeface="Menlo Regular"/>
              </a:rPr>
              <a:t>	&lt;ref </a:t>
            </a:r>
            <a:r>
              <a:rPr lang="en-US" sz="2800" dirty="0">
                <a:solidFill>
                  <a:srgbClr val="B8B8B8"/>
                </a:solidFill>
                <a:latin typeface="Menlo Regular"/>
                <a:cs typeface="Menlo Regular"/>
              </a:rPr>
              <a:t>id</a:t>
            </a:r>
            <a:r>
              <a:rPr lang="en-US" sz="2800" dirty="0" smtClean="0">
                <a:solidFill>
                  <a:srgbClr val="B8B8B8"/>
                </a:solidFill>
                <a:latin typeface="Menlo Regular"/>
                <a:cs typeface="Menlo Regular"/>
              </a:rPr>
              <a:t>=</a:t>
            </a:r>
            <a:r>
              <a:rPr lang="en-US" sz="2800" dirty="0" smtClean="0">
                <a:solidFill>
                  <a:srgbClr val="698658"/>
                </a:solidFill>
                <a:latin typeface="Menlo Regular"/>
                <a:cs typeface="Menlo Regular"/>
              </a:rPr>
              <a:t>”</a:t>
            </a:r>
            <a:r>
              <a:rPr lang="en-US" sz="2800" dirty="0" err="1" smtClean="0">
                <a:solidFill>
                  <a:srgbClr val="698658"/>
                </a:solidFill>
                <a:latin typeface="Menlo Regular"/>
                <a:cs typeface="Menlo Regular"/>
              </a:rPr>
              <a:t>myArtifact</a:t>
            </a:r>
            <a:r>
              <a:rPr lang="en-US" sz="2800" dirty="0" smtClean="0">
                <a:solidFill>
                  <a:srgbClr val="698658"/>
                </a:solidFill>
                <a:latin typeface="Menlo Regular"/>
                <a:cs typeface="Menlo Regular"/>
              </a:rPr>
              <a:t>" </a:t>
            </a:r>
          </a:p>
          <a:p>
            <a:r>
              <a:rPr lang="en-US" sz="2800" dirty="0">
                <a:solidFill>
                  <a:srgbClr val="B8B8B8"/>
                </a:solidFill>
                <a:latin typeface="Menlo Regular"/>
                <a:cs typeface="Menlo Regular"/>
              </a:rPr>
              <a:t> </a:t>
            </a:r>
            <a:r>
              <a:rPr lang="en-US" sz="2800" dirty="0" smtClean="0">
                <a:solidFill>
                  <a:srgbClr val="B8B8B8"/>
                </a:solidFill>
                <a:latin typeface="Menlo Regular"/>
                <a:cs typeface="Menlo Regular"/>
              </a:rPr>
              <a:t>      class=</a:t>
            </a:r>
            <a:r>
              <a:rPr lang="en-US" sz="2800" dirty="0" smtClean="0">
                <a:solidFill>
                  <a:srgbClr val="698658"/>
                </a:solidFill>
                <a:latin typeface="Menlo Regular"/>
                <a:cs typeface="Menlo Regular"/>
              </a:rPr>
              <a:t>“</a:t>
            </a:r>
            <a:r>
              <a:rPr lang="en-US" sz="2800" dirty="0" err="1" smtClean="0">
                <a:solidFill>
                  <a:srgbClr val="698658"/>
                </a:solidFill>
                <a:latin typeface="Menlo Regular"/>
                <a:cs typeface="Menlo Regular"/>
              </a:rPr>
              <a:t>io.spring.MyArtifact</a:t>
            </a:r>
            <a:r>
              <a:rPr lang="en-US" sz="2800" dirty="0" smtClean="0">
                <a:solidFill>
                  <a:srgbClr val="698658"/>
                </a:solidFill>
                <a:latin typeface="Menlo Regular"/>
                <a:cs typeface="Menlo Regular"/>
              </a:rPr>
              <a:t>"</a:t>
            </a:r>
            <a:r>
              <a:rPr lang="en-US" sz="2800" dirty="0">
                <a:solidFill>
                  <a:srgbClr val="E6C16A"/>
                </a:solidFill>
                <a:latin typeface="Menlo Regular"/>
                <a:cs typeface="Menlo Regular"/>
              </a:rPr>
              <a:t>/&gt;</a:t>
            </a:r>
          </a:p>
          <a:p>
            <a:r>
              <a:rPr lang="en-US" sz="2800" dirty="0" smtClean="0">
                <a:solidFill>
                  <a:srgbClr val="E6C16A"/>
                </a:solidFill>
                <a:latin typeface="Menlo Regular"/>
                <a:cs typeface="Menlo Regular"/>
              </a:rPr>
              <a:t>&lt;</a:t>
            </a:r>
            <a:r>
              <a:rPr lang="en-US" sz="2800" dirty="0">
                <a:solidFill>
                  <a:srgbClr val="E6C16A"/>
                </a:solidFill>
                <a:latin typeface="Menlo Regular"/>
                <a:cs typeface="Menlo Regular"/>
              </a:rPr>
              <a:t>/batch-artifacts&gt;</a:t>
            </a:r>
          </a:p>
        </p:txBody>
      </p:sp>
      <p:pic>
        <p:nvPicPr>
          <p:cNvPr id="4" name="Picture 3" descr="SpringBrown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3726" y="6219946"/>
            <a:ext cx="1663274" cy="464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070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80338" y="2305616"/>
            <a:ext cx="7967145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808080"/>
                </a:solidFill>
                <a:latin typeface="Menlo Regular"/>
                <a:cs typeface="Menlo Regular"/>
              </a:rPr>
              <a:t>&lt;!– </a:t>
            </a:r>
            <a:r>
              <a:rPr lang="en-US" sz="2800" dirty="0" smtClean="0">
                <a:solidFill>
                  <a:srgbClr val="808080"/>
                </a:solidFill>
                <a:latin typeface="Menlo Regular"/>
                <a:cs typeface="Menlo Regular"/>
              </a:rPr>
              <a:t>Spring DI</a:t>
            </a:r>
            <a:r>
              <a:rPr lang="en-US" sz="2800" dirty="0" smtClean="0">
                <a:solidFill>
                  <a:srgbClr val="808080"/>
                </a:solidFill>
                <a:latin typeface="Menlo Regular"/>
                <a:cs typeface="Menlo Regular"/>
                <a:sym typeface="Wingdings"/>
              </a:rPr>
              <a:t>--&gt;</a:t>
            </a:r>
          </a:p>
          <a:p>
            <a:r>
              <a:rPr lang="en-US" sz="2800" dirty="0" smtClean="0">
                <a:solidFill>
                  <a:srgbClr val="808080"/>
                </a:solidFill>
                <a:latin typeface="Menlo Regular"/>
                <a:cs typeface="Menlo Regular"/>
                <a:sym typeface="Wingdings"/>
              </a:rPr>
              <a:t>…</a:t>
            </a:r>
          </a:p>
          <a:p>
            <a:r>
              <a:rPr lang="en-US" sz="2800" dirty="0" smtClean="0">
                <a:solidFill>
                  <a:srgbClr val="E6C16A"/>
                </a:solidFill>
                <a:latin typeface="Menlo Regular"/>
                <a:cs typeface="Menlo Regular"/>
              </a:rPr>
              <a:t>&lt;bean </a:t>
            </a:r>
            <a:r>
              <a:rPr lang="en-US" sz="2800" dirty="0" smtClean="0">
                <a:solidFill>
                  <a:srgbClr val="B8B8B8"/>
                </a:solidFill>
                <a:latin typeface="Menlo Regular"/>
                <a:cs typeface="Menlo Regular"/>
              </a:rPr>
              <a:t>id=</a:t>
            </a:r>
            <a:r>
              <a:rPr lang="en-US" sz="2800" dirty="0" smtClean="0">
                <a:solidFill>
                  <a:srgbClr val="698658"/>
                </a:solidFill>
                <a:latin typeface="Menlo Regular"/>
                <a:cs typeface="Menlo Regular"/>
              </a:rPr>
              <a:t>“</a:t>
            </a:r>
            <a:r>
              <a:rPr lang="en-US" sz="2800" dirty="0" err="1" smtClean="0">
                <a:solidFill>
                  <a:srgbClr val="698658"/>
                </a:solidFill>
                <a:latin typeface="Menlo Regular"/>
                <a:cs typeface="Menlo Regular"/>
              </a:rPr>
              <a:t>batchlet</a:t>
            </a:r>
            <a:r>
              <a:rPr lang="en-US" sz="2800" dirty="0" smtClean="0">
                <a:solidFill>
                  <a:srgbClr val="698658"/>
                </a:solidFill>
                <a:latin typeface="Menlo Regular"/>
                <a:cs typeface="Menlo Regular"/>
              </a:rPr>
              <a:t>”</a:t>
            </a:r>
            <a:r>
              <a:rPr lang="en-US" sz="2800" dirty="0" smtClean="0">
                <a:solidFill>
                  <a:srgbClr val="E6C16A"/>
                </a:solidFill>
                <a:latin typeface="Menlo Regular"/>
                <a:cs typeface="Menlo Regular"/>
              </a:rPr>
              <a:t> </a:t>
            </a:r>
          </a:p>
          <a:p>
            <a:r>
              <a:rPr lang="en-US" sz="2800" dirty="0">
                <a:solidFill>
                  <a:srgbClr val="E6C16A"/>
                </a:solidFill>
                <a:latin typeface="Menlo Regular"/>
                <a:cs typeface="Menlo Regular"/>
              </a:rPr>
              <a:t> </a:t>
            </a:r>
            <a:r>
              <a:rPr lang="en-US" sz="2800" dirty="0" smtClean="0">
                <a:solidFill>
                  <a:srgbClr val="E6C16A"/>
                </a:solidFill>
                <a:latin typeface="Menlo Regular"/>
                <a:cs typeface="Menlo Regular"/>
              </a:rPr>
              <a:t>     </a:t>
            </a:r>
            <a:r>
              <a:rPr lang="en-US" sz="2800" dirty="0" smtClean="0">
                <a:solidFill>
                  <a:srgbClr val="B8B8B8"/>
                </a:solidFill>
                <a:latin typeface="Menlo Regular"/>
                <a:cs typeface="Menlo Regular"/>
              </a:rPr>
              <a:t>class=</a:t>
            </a:r>
            <a:r>
              <a:rPr lang="en-US" sz="2800" dirty="0">
                <a:solidFill>
                  <a:srgbClr val="698658"/>
                </a:solidFill>
                <a:latin typeface="Menlo Regular"/>
                <a:cs typeface="Menlo Regular"/>
              </a:rPr>
              <a:t>”</a:t>
            </a:r>
            <a:r>
              <a:rPr lang="en-US" sz="2800" dirty="0" err="1">
                <a:solidFill>
                  <a:srgbClr val="698658"/>
                </a:solidFill>
                <a:latin typeface="Menlo Regular"/>
                <a:cs typeface="Menlo Regular"/>
              </a:rPr>
              <a:t>io.spring.MyBatchlet</a:t>
            </a:r>
            <a:r>
              <a:rPr lang="en-US" sz="2800" dirty="0" smtClean="0">
                <a:solidFill>
                  <a:srgbClr val="698658"/>
                </a:solidFill>
                <a:latin typeface="Menlo Regular"/>
                <a:cs typeface="Menlo Regular"/>
              </a:rPr>
              <a:t>”</a:t>
            </a:r>
            <a:r>
              <a:rPr lang="en-US" sz="2800" dirty="0" smtClean="0">
                <a:solidFill>
                  <a:srgbClr val="E6C16A"/>
                </a:solidFill>
                <a:latin typeface="Menlo Regular"/>
                <a:cs typeface="Menlo Regular"/>
              </a:rPr>
              <a:t>/&gt;</a:t>
            </a:r>
          </a:p>
          <a:p>
            <a:r>
              <a:rPr lang="en-US" sz="2800" dirty="0" smtClean="0">
                <a:solidFill>
                  <a:srgbClr val="808080"/>
                </a:solidFill>
                <a:latin typeface="Menlo Regular"/>
                <a:cs typeface="Menlo Regular"/>
              </a:rPr>
              <a:t>…</a:t>
            </a:r>
            <a:endParaRPr lang="en-US" sz="2800" dirty="0">
              <a:solidFill>
                <a:srgbClr val="808080"/>
              </a:solidFill>
              <a:latin typeface="Menlo Regular"/>
              <a:cs typeface="Menlo Regular"/>
            </a:endParaRPr>
          </a:p>
        </p:txBody>
      </p:sp>
      <p:pic>
        <p:nvPicPr>
          <p:cNvPr id="4" name="Picture 3" descr="SpringBrown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3726" y="6219946"/>
            <a:ext cx="1663274" cy="464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3213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31"/>
            </a:gs>
            <a:gs pos="100000">
              <a:srgbClr val="21390F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3726" y="6219946"/>
            <a:ext cx="1663274" cy="46424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1037424" y="2838175"/>
            <a:ext cx="7069153" cy="1015663"/>
            <a:chOff x="1369391" y="2838175"/>
            <a:chExt cx="7069153" cy="1015663"/>
          </a:xfrm>
        </p:grpSpPr>
        <p:sp>
          <p:nvSpPr>
            <p:cNvPr id="3" name="TextBox 2"/>
            <p:cNvSpPr txBox="1"/>
            <p:nvPr/>
          </p:nvSpPr>
          <p:spPr>
            <a:xfrm>
              <a:off x="1369391" y="2838175"/>
              <a:ext cx="1465769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FILE</a:t>
              </a:r>
              <a:endParaRPr lang="en-US" sz="6000" dirty="0">
                <a:solidFill>
                  <a:schemeClr val="bg1"/>
                </a:solidFill>
                <a:latin typeface="Helvetica Neue Bold Condensed"/>
                <a:cs typeface="Helvetica Neue Bold Condensed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5046870" y="2838175"/>
              <a:ext cx="3391674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DATABASE</a:t>
              </a:r>
              <a:endParaRPr lang="en-US" sz="6000" dirty="0">
                <a:solidFill>
                  <a:schemeClr val="bg1"/>
                </a:solidFill>
                <a:latin typeface="Helvetica Neue Bold Condensed"/>
                <a:cs typeface="Helvetica Neue Bold Condensed"/>
              </a:endParaRPr>
            </a:p>
          </p:txBody>
        </p:sp>
        <p:sp>
          <p:nvSpPr>
            <p:cNvPr id="8" name="Right Arrow 7"/>
            <p:cNvSpPr/>
            <p:nvPr/>
          </p:nvSpPr>
          <p:spPr>
            <a:xfrm>
              <a:off x="3239754" y="2959484"/>
              <a:ext cx="1402522" cy="773044"/>
            </a:xfrm>
            <a:prstGeom prst="rightArrow">
              <a:avLst/>
            </a:prstGeom>
            <a:solidFill>
              <a:srgbClr val="233B0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919097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3726" y="6219946"/>
            <a:ext cx="1663274" cy="464240"/>
          </a:xfrm>
          <a:prstGeom prst="rect">
            <a:avLst/>
          </a:prstGeom>
        </p:spPr>
      </p:pic>
      <p:pic>
        <p:nvPicPr>
          <p:cNvPr id="4" name="Picture 3" descr="icon_38901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6523" y="2757944"/>
            <a:ext cx="4100056" cy="410005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903418" y="1264820"/>
            <a:ext cx="5864102" cy="16106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4000" spc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elvetica Neue Bold Condensed"/>
                <a:cs typeface="Helvetica Neue Bold Condensed"/>
              </a:rPr>
              <a:t>BATTLE  TESTED</a:t>
            </a:r>
          </a:p>
          <a:p>
            <a:pPr algn="ctr">
              <a:lnSpc>
                <a:spcPct val="80000"/>
              </a:lnSpc>
            </a:pPr>
            <a:r>
              <a:rPr lang="en-US" sz="8000" b="1" dirty="0" smtClean="0">
                <a:solidFill>
                  <a:srgbClr val="698658"/>
                </a:solidFill>
                <a:latin typeface="Helvetica Neue Bold Condensed"/>
                <a:cs typeface="Helvetica Neue Bold Condensed"/>
              </a:rPr>
              <a:t>COMPONENTS</a:t>
            </a:r>
            <a:endParaRPr lang="en-US" sz="8000" b="1" dirty="0">
              <a:solidFill>
                <a:srgbClr val="698658"/>
              </a:solidFill>
              <a:latin typeface="Helvetica Neue Bold Condensed"/>
              <a:cs typeface="Helvetica Neue Bold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29146627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31"/>
            </a:gs>
            <a:gs pos="100000">
              <a:srgbClr val="21390F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269861">
            <a:off x="677346" y="1608668"/>
            <a:ext cx="2779182" cy="343958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820601" y="1905001"/>
            <a:ext cx="5240974" cy="25391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1D3C08"/>
                </a:solidFill>
                <a:latin typeface="Helvetica Neue Bold Condensed"/>
                <a:cs typeface="Helvetica Neue Bold Condensed"/>
              </a:rPr>
              <a:t>Michael Minella</a:t>
            </a:r>
          </a:p>
          <a:p>
            <a:r>
              <a:rPr lang="en-US" dirty="0" smtClean="0">
                <a:solidFill>
                  <a:srgbClr val="1D3C08"/>
                </a:solidFill>
                <a:latin typeface="Helvetica Neue Bold Condensed"/>
                <a:cs typeface="Helvetica Neue Bold Condensed"/>
              </a:rPr>
              <a:t>Twitter:</a:t>
            </a:r>
            <a:r>
              <a:rPr lang="en-US" dirty="0" smtClean="0">
                <a:solidFill>
                  <a:srgbClr val="FFFFFF"/>
                </a:solidFill>
                <a:latin typeface="Helvetica Neue Bold Condensed"/>
                <a:cs typeface="Helvetica Neue Bold Condensed"/>
              </a:rPr>
              <a:t> @</a:t>
            </a:r>
            <a:r>
              <a:rPr lang="en-US" dirty="0" err="1" smtClean="0">
                <a:solidFill>
                  <a:srgbClr val="FFFFFF"/>
                </a:solidFill>
                <a:latin typeface="Helvetica Neue Bold Condensed"/>
                <a:cs typeface="Helvetica Neue Bold Condensed"/>
              </a:rPr>
              <a:t>michaelminella</a:t>
            </a:r>
            <a:endParaRPr lang="en-US" dirty="0" smtClean="0">
              <a:solidFill>
                <a:srgbClr val="FFFFFF"/>
              </a:solidFill>
              <a:latin typeface="Helvetica Neue Bold Condensed"/>
              <a:cs typeface="Helvetica Neue Bold Condensed"/>
            </a:endParaRPr>
          </a:p>
          <a:p>
            <a:endParaRPr lang="en-US" dirty="0">
              <a:solidFill>
                <a:srgbClr val="FFFFFF"/>
              </a:solidFill>
              <a:latin typeface="Helvetica Neue Bold Condensed"/>
              <a:cs typeface="Helvetica Neue Bold Condensed"/>
            </a:endParaRPr>
          </a:p>
          <a:p>
            <a:pPr>
              <a:spcAft>
                <a:spcPts val="600"/>
              </a:spcAft>
            </a:pPr>
            <a:r>
              <a:rPr lang="en-US" sz="3200" dirty="0" smtClean="0">
                <a:solidFill>
                  <a:srgbClr val="1D3C08"/>
                </a:solidFill>
                <a:latin typeface="Helvetica Neue Bold Condensed"/>
                <a:cs typeface="Helvetica Neue Bold Condensed"/>
              </a:rPr>
              <a:t>Spring Batch</a:t>
            </a:r>
          </a:p>
          <a:p>
            <a:r>
              <a:rPr lang="en-US" dirty="0" smtClean="0">
                <a:solidFill>
                  <a:srgbClr val="1D3C08"/>
                </a:solidFill>
                <a:latin typeface="Helvetica Neue Bold Condensed"/>
                <a:cs typeface="Helvetica Neue Bold Condensed"/>
              </a:rPr>
              <a:t>Home:</a:t>
            </a:r>
            <a:r>
              <a:rPr lang="en-US" dirty="0" smtClean="0">
                <a:solidFill>
                  <a:srgbClr val="FFFFFF"/>
                </a:solidFill>
                <a:latin typeface="Helvetica Neue Bold Condensed"/>
                <a:cs typeface="Helvetica Neue Bold Condensed"/>
              </a:rPr>
              <a:t> http://projects.spring.io/spring-batch/</a:t>
            </a:r>
          </a:p>
          <a:p>
            <a:r>
              <a:rPr lang="en-US" dirty="0" err="1" smtClean="0">
                <a:solidFill>
                  <a:srgbClr val="1D3C08"/>
                </a:solidFill>
                <a:latin typeface="Helvetica Neue Bold Condensed"/>
                <a:cs typeface="Helvetica Neue Bold Condensed"/>
              </a:rPr>
              <a:t>Github</a:t>
            </a:r>
            <a:r>
              <a:rPr lang="en-US" dirty="0" smtClean="0">
                <a:solidFill>
                  <a:srgbClr val="1D3C08"/>
                </a:solidFill>
                <a:latin typeface="Helvetica Neue Bold Condensed"/>
                <a:cs typeface="Helvetica Neue Bold Condensed"/>
              </a:rPr>
              <a:t>:</a:t>
            </a:r>
            <a:r>
              <a:rPr lang="en-US" dirty="0" smtClean="0">
                <a:solidFill>
                  <a:srgbClr val="FFFFFF"/>
                </a:solidFill>
                <a:latin typeface="Helvetica Neue Bold Condensed"/>
                <a:cs typeface="Helvetica Neue Bold Condensed"/>
              </a:rPr>
              <a:t> http://github.com/spring-projects/spring-batch</a:t>
            </a:r>
          </a:p>
          <a:p>
            <a:r>
              <a:rPr lang="en-US" dirty="0" err="1" smtClean="0">
                <a:solidFill>
                  <a:srgbClr val="1D3C08"/>
                </a:solidFill>
                <a:latin typeface="Helvetica Neue Bold Condensed"/>
                <a:cs typeface="Helvetica Neue Bold Condensed"/>
              </a:rPr>
              <a:t>Jira</a:t>
            </a:r>
            <a:r>
              <a:rPr lang="en-US" dirty="0" smtClean="0">
                <a:solidFill>
                  <a:srgbClr val="1D3C08"/>
                </a:solidFill>
                <a:latin typeface="Helvetica Neue Bold Condensed"/>
                <a:cs typeface="Helvetica Neue Bold Condensed"/>
              </a:rPr>
              <a:t>:</a:t>
            </a:r>
            <a:r>
              <a:rPr lang="en-US" dirty="0" smtClean="0">
                <a:solidFill>
                  <a:srgbClr val="FFFFFF"/>
                </a:solidFill>
                <a:latin typeface="Helvetica Neue Bold Condensed"/>
                <a:cs typeface="Helvetica Neue Bold Condensed"/>
              </a:rPr>
              <a:t> https://</a:t>
            </a:r>
            <a:r>
              <a:rPr lang="en-US" dirty="0" err="1" smtClean="0">
                <a:solidFill>
                  <a:srgbClr val="FFFFFF"/>
                </a:solidFill>
                <a:latin typeface="Helvetica Neue Bold Condensed"/>
                <a:cs typeface="Helvetica Neue Bold Condensed"/>
              </a:rPr>
              <a:t>jira.spring.io</a:t>
            </a:r>
            <a:r>
              <a:rPr lang="en-US" dirty="0" smtClean="0">
                <a:solidFill>
                  <a:srgbClr val="FFFFFF"/>
                </a:solidFill>
                <a:latin typeface="Helvetica Neue Bold Condensed"/>
                <a:cs typeface="Helvetica Neue Bold Condensed"/>
              </a:rPr>
              <a:t>/browse/BATCH</a:t>
            </a:r>
            <a:endParaRPr lang="en-US" dirty="0">
              <a:solidFill>
                <a:srgbClr val="FFFFFF"/>
              </a:solidFill>
              <a:latin typeface="Helvetica Neue Bold Condensed"/>
              <a:cs typeface="Helvetica Neue Bold Condensed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3905250" y="2412999"/>
            <a:ext cx="4974167" cy="31750"/>
          </a:xfrm>
          <a:prstGeom prst="line">
            <a:avLst/>
          </a:prstGeom>
          <a:ln w="12700">
            <a:solidFill>
              <a:srgbClr val="1D3C0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3898905" y="3517869"/>
            <a:ext cx="4974167" cy="31750"/>
          </a:xfrm>
          <a:prstGeom prst="line">
            <a:avLst/>
          </a:prstGeom>
          <a:ln w="12700">
            <a:solidFill>
              <a:srgbClr val="1D3C0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3726" y="6219946"/>
            <a:ext cx="1663274" cy="464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4672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31"/>
            </a:gs>
            <a:gs pos="100000">
              <a:srgbClr val="21390F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3726" y="6219946"/>
            <a:ext cx="1663274" cy="464240"/>
          </a:xfrm>
          <a:prstGeom prst="rect">
            <a:avLst/>
          </a:prstGeom>
        </p:spPr>
      </p:pic>
      <p:pic>
        <p:nvPicPr>
          <p:cNvPr id="2" name="Picture 1" descr="icon_24516.png"/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508171" y="-1766954"/>
            <a:ext cx="5883450" cy="588345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827323" y="3281580"/>
            <a:ext cx="4899751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JSR-352 </a:t>
            </a:r>
          </a:p>
          <a:p>
            <a:r>
              <a:rPr lang="en-US" sz="6000" dirty="0" smtClean="0">
                <a:solidFill>
                  <a:srgbClr val="233B0E"/>
                </a:solidFill>
                <a:latin typeface="Helvetica Neue Bold Condensed"/>
                <a:cs typeface="Helvetica Neue Bold Condensed"/>
              </a:rPr>
              <a:t>IS A SUBSET OF </a:t>
            </a:r>
          </a:p>
          <a:p>
            <a:r>
              <a:rPr lang="en-US" sz="6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SPRING BATCH</a:t>
            </a:r>
            <a:endParaRPr lang="en-US" sz="6000" dirty="0">
              <a:solidFill>
                <a:schemeClr val="bg1"/>
              </a:solidFill>
              <a:latin typeface="Helvetica Neue Bold Condensed"/>
              <a:cs typeface="Helvetica Neue Bold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25782846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31"/>
            </a:gs>
            <a:gs pos="100000">
              <a:srgbClr val="21390F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3726" y="6219946"/>
            <a:ext cx="1663274" cy="464240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956495" y="2228672"/>
            <a:ext cx="7164752" cy="2400657"/>
            <a:chOff x="495414" y="2177089"/>
            <a:chExt cx="7164752" cy="2400657"/>
          </a:xfrm>
        </p:grpSpPr>
        <p:sp>
          <p:nvSpPr>
            <p:cNvPr id="3" name="TextBox 2"/>
            <p:cNvSpPr txBox="1"/>
            <p:nvPr/>
          </p:nvSpPr>
          <p:spPr>
            <a:xfrm>
              <a:off x="495414" y="2177089"/>
              <a:ext cx="1107987" cy="24006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0" dirty="0">
                  <a:solidFill>
                    <a:srgbClr val="233B0E"/>
                  </a:solidFill>
                  <a:latin typeface="Helvetica Neue Bold Condensed"/>
                  <a:cs typeface="Helvetica Neue Bold Condensed"/>
                </a:rPr>
                <a:t>1</a:t>
              </a:r>
              <a:endParaRPr lang="en-US" sz="15000" dirty="0">
                <a:solidFill>
                  <a:srgbClr val="233B0E"/>
                </a:solidFill>
                <a:latin typeface="Helvetica Neue Bold Condensed"/>
                <a:cs typeface="Helvetica Neue Bold Condensed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513151" y="2691500"/>
              <a:ext cx="5507608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LAUNCHING</a:t>
              </a:r>
              <a:endParaRPr lang="en-US" sz="9000" dirty="0">
                <a:solidFill>
                  <a:schemeClr val="bg1"/>
                </a:solidFill>
                <a:latin typeface="Helvetica Neue Bold Condensed"/>
                <a:cs typeface="Helvetica Neue Bold Condensed"/>
              </a:endParaRPr>
            </a:p>
          </p:txBody>
        </p:sp>
        <p:cxnSp>
          <p:nvCxnSpPr>
            <p:cNvPr id="7" name="Straight Connector 6"/>
            <p:cNvCxnSpPr/>
            <p:nvPr/>
          </p:nvCxnSpPr>
          <p:spPr>
            <a:xfrm>
              <a:off x="1641062" y="4051132"/>
              <a:ext cx="6019104" cy="0"/>
            </a:xfrm>
            <a:prstGeom prst="line">
              <a:avLst/>
            </a:prstGeom>
            <a:ln w="127000">
              <a:solidFill>
                <a:srgbClr val="FFFF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696355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31"/>
            </a:gs>
            <a:gs pos="100000">
              <a:srgbClr val="21390F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3726" y="6219946"/>
            <a:ext cx="1663274" cy="464240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956495" y="2228672"/>
            <a:ext cx="7164752" cy="2400657"/>
            <a:chOff x="495414" y="2177089"/>
            <a:chExt cx="7164752" cy="2400657"/>
          </a:xfrm>
        </p:grpSpPr>
        <p:sp>
          <p:nvSpPr>
            <p:cNvPr id="3" name="TextBox 2"/>
            <p:cNvSpPr txBox="1"/>
            <p:nvPr/>
          </p:nvSpPr>
          <p:spPr>
            <a:xfrm>
              <a:off x="495414" y="2177089"/>
              <a:ext cx="1107987" cy="24006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0" dirty="0">
                  <a:solidFill>
                    <a:srgbClr val="233B0E"/>
                  </a:solidFill>
                  <a:latin typeface="Helvetica Neue Bold Condensed"/>
                  <a:cs typeface="Helvetica Neue Bold Condensed"/>
                </a:rPr>
                <a:t>2</a:t>
              </a:r>
              <a:endParaRPr lang="en-US" sz="15000" dirty="0">
                <a:solidFill>
                  <a:srgbClr val="233B0E"/>
                </a:solidFill>
                <a:latin typeface="Helvetica Neue Bold Condensed"/>
                <a:cs typeface="Helvetica Neue Bold Condensed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513151" y="2824016"/>
              <a:ext cx="5114435" cy="12926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35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JAVA</a:t>
              </a:r>
            </a:p>
            <a:p>
              <a:pPr>
                <a:lnSpc>
                  <a:spcPct val="80000"/>
                </a:lnSpc>
              </a:pPr>
              <a:r>
                <a:rPr lang="en-US" sz="6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CONFIGURATION</a:t>
              </a:r>
              <a:endParaRPr lang="en-US" sz="6000" dirty="0">
                <a:solidFill>
                  <a:schemeClr val="bg1"/>
                </a:solidFill>
                <a:latin typeface="Helvetica Neue Bold Condensed"/>
                <a:cs typeface="Helvetica Neue Bold Condensed"/>
              </a:endParaRPr>
            </a:p>
          </p:txBody>
        </p:sp>
        <p:cxnSp>
          <p:nvCxnSpPr>
            <p:cNvPr id="7" name="Straight Connector 6"/>
            <p:cNvCxnSpPr/>
            <p:nvPr/>
          </p:nvCxnSpPr>
          <p:spPr>
            <a:xfrm>
              <a:off x="1641062" y="4051132"/>
              <a:ext cx="6019104" cy="0"/>
            </a:xfrm>
            <a:prstGeom prst="line">
              <a:avLst/>
            </a:prstGeom>
            <a:ln w="127000">
              <a:solidFill>
                <a:srgbClr val="FFFF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994841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31"/>
            </a:gs>
            <a:gs pos="100000">
              <a:srgbClr val="21390F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3726" y="6219946"/>
            <a:ext cx="1663274" cy="464240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956495" y="2228672"/>
            <a:ext cx="7245499" cy="2400657"/>
            <a:chOff x="495414" y="2177089"/>
            <a:chExt cx="7245499" cy="2400657"/>
          </a:xfrm>
        </p:grpSpPr>
        <p:sp>
          <p:nvSpPr>
            <p:cNvPr id="3" name="TextBox 2"/>
            <p:cNvSpPr txBox="1"/>
            <p:nvPr/>
          </p:nvSpPr>
          <p:spPr>
            <a:xfrm>
              <a:off x="495414" y="2177089"/>
              <a:ext cx="1107987" cy="24006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0" dirty="0">
                  <a:solidFill>
                    <a:srgbClr val="233B0E"/>
                  </a:solidFill>
                  <a:latin typeface="Helvetica Neue Bold Condensed"/>
                  <a:cs typeface="Helvetica Neue Bold Condensed"/>
                </a:rPr>
                <a:t>3</a:t>
              </a:r>
              <a:endParaRPr lang="en-US" sz="15000" dirty="0">
                <a:solidFill>
                  <a:srgbClr val="233B0E"/>
                </a:solidFill>
                <a:latin typeface="Helvetica Neue Bold Condensed"/>
                <a:cs typeface="Helvetica Neue Bold Condensed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513151" y="2691500"/>
              <a:ext cx="6227762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INHERITENCE</a:t>
              </a:r>
              <a:endParaRPr lang="en-US" sz="9000" dirty="0">
                <a:solidFill>
                  <a:schemeClr val="bg1"/>
                </a:solidFill>
                <a:latin typeface="Helvetica Neue Bold Condensed"/>
                <a:cs typeface="Helvetica Neue Bold Condensed"/>
              </a:endParaRPr>
            </a:p>
          </p:txBody>
        </p:sp>
        <p:cxnSp>
          <p:nvCxnSpPr>
            <p:cNvPr id="7" name="Straight Connector 6"/>
            <p:cNvCxnSpPr/>
            <p:nvPr/>
          </p:nvCxnSpPr>
          <p:spPr>
            <a:xfrm>
              <a:off x="1641062" y="4051132"/>
              <a:ext cx="6019104" cy="0"/>
            </a:xfrm>
            <a:prstGeom prst="line">
              <a:avLst/>
            </a:prstGeom>
            <a:ln w="127000">
              <a:solidFill>
                <a:srgbClr val="FFFF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918661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31"/>
            </a:gs>
            <a:gs pos="100000">
              <a:srgbClr val="21390F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3726" y="6219946"/>
            <a:ext cx="1663274" cy="464240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956495" y="2228672"/>
            <a:ext cx="7164752" cy="2400657"/>
            <a:chOff x="495414" y="2177089"/>
            <a:chExt cx="7164752" cy="2400657"/>
          </a:xfrm>
        </p:grpSpPr>
        <p:sp>
          <p:nvSpPr>
            <p:cNvPr id="3" name="TextBox 2"/>
            <p:cNvSpPr txBox="1"/>
            <p:nvPr/>
          </p:nvSpPr>
          <p:spPr>
            <a:xfrm>
              <a:off x="495414" y="2177089"/>
              <a:ext cx="1107987" cy="24006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0" dirty="0">
                  <a:solidFill>
                    <a:srgbClr val="233B0E"/>
                  </a:solidFill>
                  <a:latin typeface="Helvetica Neue Bold Condensed"/>
                  <a:cs typeface="Helvetica Neue Bold Condensed"/>
                </a:rPr>
                <a:t>4</a:t>
              </a:r>
              <a:endParaRPr lang="en-US" sz="15000" dirty="0">
                <a:solidFill>
                  <a:srgbClr val="233B0E"/>
                </a:solidFill>
                <a:latin typeface="Helvetica Neue Bold Condensed"/>
                <a:cs typeface="Helvetica Neue Bold Condensed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513151" y="2824016"/>
              <a:ext cx="3960282" cy="12926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35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TYPE SAFE</a:t>
              </a:r>
            </a:p>
            <a:p>
              <a:pPr>
                <a:lnSpc>
                  <a:spcPct val="80000"/>
                </a:lnSpc>
              </a:pPr>
              <a:r>
                <a:rPr lang="en-US" sz="6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PROPERTIES</a:t>
              </a:r>
              <a:endParaRPr lang="en-US" sz="6000" dirty="0">
                <a:solidFill>
                  <a:schemeClr val="bg1"/>
                </a:solidFill>
                <a:latin typeface="Helvetica Neue Bold Condensed"/>
                <a:cs typeface="Helvetica Neue Bold Condensed"/>
              </a:endParaRPr>
            </a:p>
          </p:txBody>
        </p:sp>
        <p:cxnSp>
          <p:nvCxnSpPr>
            <p:cNvPr id="7" name="Straight Connector 6"/>
            <p:cNvCxnSpPr/>
            <p:nvPr/>
          </p:nvCxnSpPr>
          <p:spPr>
            <a:xfrm>
              <a:off x="1641062" y="4051132"/>
              <a:ext cx="6019104" cy="0"/>
            </a:xfrm>
            <a:prstGeom prst="line">
              <a:avLst/>
            </a:prstGeom>
            <a:ln w="127000">
              <a:solidFill>
                <a:srgbClr val="FFFF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997462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31"/>
            </a:gs>
            <a:gs pos="100000">
              <a:srgbClr val="21390F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3726" y="6219946"/>
            <a:ext cx="1663274" cy="464240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1022753" y="2228672"/>
            <a:ext cx="7098494" cy="2400657"/>
            <a:chOff x="561672" y="2177089"/>
            <a:chExt cx="7098494" cy="2400657"/>
          </a:xfrm>
        </p:grpSpPr>
        <p:sp>
          <p:nvSpPr>
            <p:cNvPr id="3" name="TextBox 2"/>
            <p:cNvSpPr txBox="1"/>
            <p:nvPr/>
          </p:nvSpPr>
          <p:spPr>
            <a:xfrm>
              <a:off x="561672" y="2177089"/>
              <a:ext cx="1107987" cy="24006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0" dirty="0">
                  <a:solidFill>
                    <a:srgbClr val="233B0E"/>
                  </a:solidFill>
                  <a:latin typeface="Helvetica Neue Bold Condensed"/>
                  <a:cs typeface="Helvetica Neue Bold Condensed"/>
                </a:rPr>
                <a:t>5</a:t>
              </a:r>
              <a:endParaRPr lang="en-US" sz="15000" dirty="0">
                <a:solidFill>
                  <a:srgbClr val="233B0E"/>
                </a:solidFill>
                <a:latin typeface="Helvetica Neue Bold Condensed"/>
                <a:cs typeface="Helvetica Neue Bold Condensed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513151" y="2691500"/>
              <a:ext cx="6147015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SCALABILITY</a:t>
              </a:r>
              <a:endParaRPr lang="en-US" sz="9000" dirty="0">
                <a:solidFill>
                  <a:schemeClr val="bg1"/>
                </a:solidFill>
                <a:latin typeface="Helvetica Neue Bold Condensed"/>
                <a:cs typeface="Helvetica Neue Bold Condensed"/>
              </a:endParaRPr>
            </a:p>
          </p:txBody>
        </p:sp>
        <p:cxnSp>
          <p:nvCxnSpPr>
            <p:cNvPr id="7" name="Straight Connector 6"/>
            <p:cNvCxnSpPr/>
            <p:nvPr/>
          </p:nvCxnSpPr>
          <p:spPr>
            <a:xfrm>
              <a:off x="1641062" y="4051132"/>
              <a:ext cx="6019104" cy="0"/>
            </a:xfrm>
            <a:prstGeom prst="line">
              <a:avLst/>
            </a:prstGeom>
            <a:ln w="127000">
              <a:solidFill>
                <a:srgbClr val="FFFF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673441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31"/>
            </a:gs>
            <a:gs pos="100000">
              <a:srgbClr val="21390F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3726" y="6219946"/>
            <a:ext cx="1663274" cy="464240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956495" y="2228672"/>
            <a:ext cx="7164752" cy="2400657"/>
            <a:chOff x="495414" y="2177089"/>
            <a:chExt cx="7164752" cy="2400657"/>
          </a:xfrm>
        </p:grpSpPr>
        <p:sp>
          <p:nvSpPr>
            <p:cNvPr id="3" name="TextBox 2"/>
            <p:cNvSpPr txBox="1"/>
            <p:nvPr/>
          </p:nvSpPr>
          <p:spPr>
            <a:xfrm>
              <a:off x="495414" y="2177089"/>
              <a:ext cx="1107987" cy="24006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0" dirty="0" smtClean="0">
                  <a:solidFill>
                    <a:srgbClr val="233B0E"/>
                  </a:solidFill>
                  <a:latin typeface="Helvetica Neue Bold Condensed"/>
                  <a:cs typeface="Helvetica Neue Bold Condensed"/>
                </a:rPr>
                <a:t>6</a:t>
              </a:r>
              <a:endParaRPr lang="en-US" sz="15000" dirty="0">
                <a:solidFill>
                  <a:srgbClr val="233B0E"/>
                </a:solidFill>
                <a:latin typeface="Helvetica Neue Bold Condensed"/>
                <a:cs typeface="Helvetica Neue Bold Condensed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513151" y="2691500"/>
              <a:ext cx="3967974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SPRING!</a:t>
              </a:r>
              <a:endParaRPr lang="en-US" sz="9000" dirty="0">
                <a:solidFill>
                  <a:schemeClr val="bg1"/>
                </a:solidFill>
                <a:latin typeface="Helvetica Neue Bold Condensed"/>
                <a:cs typeface="Helvetica Neue Bold Condensed"/>
              </a:endParaRPr>
            </a:p>
          </p:txBody>
        </p:sp>
        <p:cxnSp>
          <p:nvCxnSpPr>
            <p:cNvPr id="7" name="Straight Connector 6"/>
            <p:cNvCxnSpPr/>
            <p:nvPr/>
          </p:nvCxnSpPr>
          <p:spPr>
            <a:xfrm>
              <a:off x="1641062" y="4051132"/>
              <a:ext cx="6019104" cy="0"/>
            </a:xfrm>
            <a:prstGeom prst="line">
              <a:avLst/>
            </a:prstGeom>
            <a:ln w="127000">
              <a:solidFill>
                <a:srgbClr val="FFFF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608628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7761" y="640524"/>
            <a:ext cx="7277645" cy="727764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3726" y="6219946"/>
            <a:ext cx="1663274" cy="464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9285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:\Users\sdunn\Documents\Pivotal\brand\logo\project icons\spring-batch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61806" y="2797091"/>
            <a:ext cx="1263819" cy="1263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5" descr="C:\Users\sdunn\Documents\Pivotal\brand\logo\project icons\spring-boot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39281" y="2797091"/>
            <a:ext cx="1263819" cy="1263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 flipH="1">
            <a:off x="3298345" y="2886506"/>
            <a:ext cx="4516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Helvetica Neue Bold Condensed"/>
                <a:cs typeface="Helvetica Neue Bold Condensed"/>
              </a:rPr>
              <a:t>+</a:t>
            </a:r>
            <a:endParaRPr lang="en-US" sz="4800" dirty="0">
              <a:latin typeface="Helvetica Neue Bold Condensed"/>
              <a:cs typeface="Helvetica Neue Bold Condensed"/>
            </a:endParaRPr>
          </a:p>
        </p:txBody>
      </p:sp>
      <p:sp>
        <p:nvSpPr>
          <p:cNvPr id="7" name="TextBox 6"/>
          <p:cNvSpPr txBox="1"/>
          <p:nvPr/>
        </p:nvSpPr>
        <p:spPr>
          <a:xfrm flipH="1">
            <a:off x="5394480" y="2886506"/>
            <a:ext cx="4516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Helvetica Neue Bold Condensed"/>
                <a:cs typeface="Helvetica Neue Bold Condensed"/>
              </a:rPr>
              <a:t>=</a:t>
            </a:r>
            <a:endParaRPr lang="en-US" sz="4800" dirty="0">
              <a:latin typeface="Helvetica Neue Bold Condensed"/>
              <a:cs typeface="Helvetica Neue Bold Condensed"/>
            </a:endParaRPr>
          </a:p>
        </p:txBody>
      </p:sp>
      <p:pic>
        <p:nvPicPr>
          <p:cNvPr id="8" name="Picture 7" descr="icon_187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65112" y="2820459"/>
            <a:ext cx="1217082" cy="121708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3726" y="6219946"/>
            <a:ext cx="1663274" cy="464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6963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9BBB7"/>
            </a:gs>
            <a:gs pos="100000">
              <a:srgbClr val="397674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3726" y="6219946"/>
            <a:ext cx="1663274" cy="464240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1339376" y="1822175"/>
            <a:ext cx="6474527" cy="3213651"/>
            <a:chOff x="1296596" y="1678609"/>
            <a:chExt cx="6474527" cy="3213651"/>
          </a:xfrm>
        </p:grpSpPr>
        <p:sp>
          <p:nvSpPr>
            <p:cNvPr id="6" name="TextBox 5"/>
            <p:cNvSpPr txBox="1"/>
            <p:nvPr/>
          </p:nvSpPr>
          <p:spPr>
            <a:xfrm>
              <a:off x="1296596" y="2705315"/>
              <a:ext cx="6474527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“ARCHETYPES”</a:t>
              </a:r>
              <a:endParaRPr lang="en-US" sz="8000" dirty="0">
                <a:solidFill>
                  <a:schemeClr val="bg1"/>
                </a:solidFill>
                <a:latin typeface="Helvetica Neue Bold Condensed"/>
                <a:cs typeface="Helvetica Neue Bold Condensed"/>
              </a:endParaRPr>
            </a:p>
          </p:txBody>
        </p:sp>
        <p:sp>
          <p:nvSpPr>
            <p:cNvPr id="5" name="&quot;No&quot; Symbol 4"/>
            <p:cNvSpPr>
              <a:spLocks noChangeAspect="1"/>
            </p:cNvSpPr>
            <p:nvPr/>
          </p:nvSpPr>
          <p:spPr>
            <a:xfrm>
              <a:off x="2689087" y="1678609"/>
              <a:ext cx="3344169" cy="3213651"/>
            </a:xfrm>
            <a:prstGeom prst="noSmoking">
              <a:avLst>
                <a:gd name="adj" fmla="val 8821"/>
              </a:avLst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327316" y="2705656"/>
              <a:ext cx="1305985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0" dirty="0" smtClean="0">
                  <a:solidFill>
                    <a:srgbClr val="FFFFFF"/>
                  </a:solidFill>
                  <a:latin typeface="Helvetica Neue Bold Condensed"/>
                  <a:cs typeface="Helvetica Neue Bold Condensed"/>
                </a:rPr>
                <a:t>RC</a:t>
              </a:r>
              <a:endParaRPr lang="en-US" sz="8000" dirty="0">
                <a:solidFill>
                  <a:srgbClr val="FFFFFF"/>
                </a:solidFill>
                <a:latin typeface="Helvetica Neue Bold Condensed"/>
                <a:cs typeface="Helvetica Neue Bold Condensed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510698" y="2705659"/>
              <a:ext cx="717116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0" dirty="0" smtClean="0">
                  <a:solidFill>
                    <a:srgbClr val="FFFFFF"/>
                  </a:solidFill>
                  <a:latin typeface="Helvetica Neue Bold Condensed"/>
                  <a:cs typeface="Helvetica Neue Bold Condensed"/>
                </a:rPr>
                <a:t>P</a:t>
              </a:r>
              <a:endParaRPr lang="en-US" sz="8000" dirty="0">
                <a:solidFill>
                  <a:srgbClr val="FFFFFF"/>
                </a:solidFill>
                <a:latin typeface="Helvetica Neue Bold Condensed"/>
                <a:cs typeface="Helvetica Neue Bold Condense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935781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7193" y="986600"/>
            <a:ext cx="5409614" cy="449674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85121" y="5725587"/>
            <a:ext cx="71737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Helvetica Neue Bold Condensed"/>
                <a:cs typeface="Helvetica Neue Bold Condensed"/>
              </a:rPr>
              <a:t>http://</a:t>
            </a:r>
            <a:r>
              <a:rPr lang="en-US" sz="2800" dirty="0" err="1" smtClean="0">
                <a:latin typeface="Helvetica Neue Bold Condensed"/>
                <a:cs typeface="Helvetica Neue Bold Condensed"/>
              </a:rPr>
              <a:t>github.com</a:t>
            </a:r>
            <a:r>
              <a:rPr lang="en-US" sz="2800" dirty="0" smtClean="0">
                <a:latin typeface="Helvetica Neue Bold Condensed"/>
                <a:cs typeface="Helvetica Neue Bold Condensed"/>
              </a:rPr>
              <a:t>/</a:t>
            </a:r>
            <a:r>
              <a:rPr lang="en-US" sz="2800" dirty="0" err="1" smtClean="0">
                <a:latin typeface="Helvetica Neue Bold Condensed"/>
                <a:cs typeface="Helvetica Neue Bold Condensed"/>
              </a:rPr>
              <a:t>mminella</a:t>
            </a:r>
            <a:r>
              <a:rPr lang="en-US" sz="2800" dirty="0" smtClean="0">
                <a:latin typeface="Helvetica Neue Bold Condensed"/>
                <a:cs typeface="Helvetica Neue Bold Condensed"/>
              </a:rPr>
              <a:t>/</a:t>
            </a:r>
            <a:r>
              <a:rPr lang="en-US" sz="2800" dirty="0" err="1" smtClean="0">
                <a:latin typeface="Helvetica Neue Bold Condensed"/>
                <a:cs typeface="Helvetica Neue Bold Condensed"/>
              </a:rPr>
              <a:t>SpringBatchWebinar</a:t>
            </a:r>
            <a:endParaRPr lang="en-US" sz="2800" dirty="0">
              <a:latin typeface="Helvetica Neue Bold Condensed"/>
              <a:cs typeface="Helvetica Neue Bold Condensed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3726" y="6219946"/>
            <a:ext cx="1663274" cy="464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3166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31"/>
            </a:gs>
            <a:gs pos="100000">
              <a:srgbClr val="21390F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3726" y="6219946"/>
            <a:ext cx="1663274" cy="464240"/>
          </a:xfrm>
          <a:prstGeom prst="rect">
            <a:avLst/>
          </a:prstGeom>
        </p:spPr>
      </p:pic>
      <p:pic>
        <p:nvPicPr>
          <p:cNvPr id="10" name="Picture 5" descr="C:\Users\sdunn\Documents\Pivotal\brand\logo\project icons\spring-boot.png"/>
          <p:cNvPicPr>
            <a:picLocks noChangeAspect="1" noChangeArrowheads="1"/>
          </p:cNvPicPr>
          <p:nvPr/>
        </p:nvPicPr>
        <p:blipFill>
          <a:blip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21652" y="988392"/>
            <a:ext cx="4881217" cy="4881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88097" y="3984344"/>
            <a:ext cx="6765629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6000" dirty="0" smtClean="0">
                <a:solidFill>
                  <a:srgbClr val="FFFFFF"/>
                </a:solidFill>
                <a:latin typeface="Helvetica Neue Bold Condensed"/>
                <a:cs typeface="Helvetica Neue Bold Condensed"/>
              </a:rPr>
              <a:t>SPRING BOOT</a:t>
            </a:r>
          </a:p>
          <a:p>
            <a:pPr>
              <a:lnSpc>
                <a:spcPct val="80000"/>
              </a:lnSpc>
            </a:pPr>
            <a:r>
              <a:rPr lang="en-US" sz="6000" dirty="0" smtClean="0">
                <a:solidFill>
                  <a:srgbClr val="FFFFFF"/>
                </a:solidFill>
                <a:latin typeface="Helvetica Neue Bold Condensed"/>
                <a:cs typeface="Helvetica Neue Bold Condensed"/>
              </a:rPr>
              <a:t>SPRING </a:t>
            </a:r>
            <a:r>
              <a:rPr lang="en-US" sz="6000" dirty="0" smtClean="0">
                <a:solidFill>
                  <a:srgbClr val="233B0E"/>
                </a:solidFill>
                <a:latin typeface="Helvetica Neue Bold Condensed"/>
                <a:cs typeface="Helvetica Neue Bold Condensed"/>
              </a:rPr>
              <a:t>OPINIONATED</a:t>
            </a:r>
            <a:endParaRPr lang="en-US" sz="6000" dirty="0">
              <a:solidFill>
                <a:srgbClr val="233B0E"/>
              </a:solidFill>
              <a:latin typeface="Helvetica Neue Bold Condensed"/>
              <a:cs typeface="Helvetica Neue Bold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33264311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con_669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393455">
            <a:off x="1007890" y="1029886"/>
            <a:ext cx="7423931" cy="742393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42787" y="1358348"/>
            <a:ext cx="3780318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600" spc="300" dirty="0" smtClean="0">
                <a:latin typeface="Helvetica Neue Bold Condensed"/>
                <a:cs typeface="Helvetica Neue Bold Condensed"/>
              </a:rPr>
              <a:t>SPRING BOOT MAKES </a:t>
            </a:r>
            <a:r>
              <a:rPr lang="en-US" sz="1600" spc="300" dirty="0" smtClean="0">
                <a:latin typeface="Helvetica Neue Bold Condensed"/>
                <a:cs typeface="Helvetica Neue Bold Condensed"/>
              </a:rPr>
              <a:t>STARTUP</a:t>
            </a:r>
            <a:endParaRPr lang="en-US" sz="1600" spc="300" dirty="0" smtClean="0">
              <a:latin typeface="Helvetica Neue Bold Condensed"/>
              <a:cs typeface="Helvetica Neue Bold Condensed"/>
            </a:endParaRPr>
          </a:p>
          <a:p>
            <a:pPr algn="ctr">
              <a:lnSpc>
                <a:spcPct val="80000"/>
              </a:lnSpc>
            </a:pPr>
            <a:r>
              <a:rPr lang="en-US" sz="9800" dirty="0" smtClean="0">
                <a:solidFill>
                  <a:srgbClr val="5DA831"/>
                </a:solidFill>
                <a:latin typeface="Helvetica Neue Bold Condensed"/>
                <a:cs typeface="Helvetica Neue Bold Condensed"/>
              </a:rPr>
              <a:t>EASIER</a:t>
            </a:r>
            <a:endParaRPr lang="en-US" sz="9800" dirty="0">
              <a:solidFill>
                <a:srgbClr val="5DA831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3726" y="6219946"/>
            <a:ext cx="1663274" cy="464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8760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3726" y="6219946"/>
            <a:ext cx="1663274" cy="464240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1037424" y="2126152"/>
            <a:ext cx="7069153" cy="3533309"/>
            <a:chOff x="1037424" y="2208724"/>
            <a:chExt cx="7069153" cy="3533309"/>
          </a:xfrm>
        </p:grpSpPr>
        <p:grpSp>
          <p:nvGrpSpPr>
            <p:cNvPr id="11" name="Group 10"/>
            <p:cNvGrpSpPr/>
            <p:nvPr/>
          </p:nvGrpSpPr>
          <p:grpSpPr>
            <a:xfrm>
              <a:off x="1037424" y="2208724"/>
              <a:ext cx="7069153" cy="1015663"/>
              <a:chOff x="1369391" y="2838175"/>
              <a:chExt cx="7069153" cy="1015663"/>
            </a:xfrm>
          </p:grpSpPr>
          <p:sp>
            <p:nvSpPr>
              <p:cNvPr id="13" name="TextBox 12"/>
              <p:cNvSpPr txBox="1"/>
              <p:nvPr/>
            </p:nvSpPr>
            <p:spPr>
              <a:xfrm>
                <a:off x="1369391" y="2838175"/>
                <a:ext cx="1465769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dirty="0" smtClean="0">
                    <a:solidFill>
                      <a:schemeClr val="bg1"/>
                    </a:solidFill>
                    <a:latin typeface="Helvetica Neue Bold Condensed"/>
                    <a:cs typeface="Helvetica Neue Bold Condensed"/>
                  </a:rPr>
                  <a:t>FILE</a:t>
                </a:r>
                <a:endParaRPr lang="en-US" sz="6000" dirty="0">
                  <a:solidFill>
                    <a:schemeClr val="bg1"/>
                  </a:solidFill>
                  <a:latin typeface="Helvetica Neue Bold Condensed"/>
                  <a:cs typeface="Helvetica Neue Bold Condensed"/>
                </a:endParaRPr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5046870" y="2838175"/>
                <a:ext cx="3391674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0" dirty="0" smtClean="0">
                    <a:solidFill>
                      <a:schemeClr val="bg1"/>
                    </a:solidFill>
                    <a:latin typeface="Helvetica Neue Bold Condensed"/>
                    <a:cs typeface="Helvetica Neue Bold Condensed"/>
                  </a:rPr>
                  <a:t>DATABASE</a:t>
                </a:r>
                <a:endParaRPr lang="en-US" sz="6000" dirty="0">
                  <a:solidFill>
                    <a:schemeClr val="bg1"/>
                  </a:solidFill>
                  <a:latin typeface="Helvetica Neue Bold Condensed"/>
                  <a:cs typeface="Helvetica Neue Bold Condensed"/>
                </a:endParaRPr>
              </a:p>
            </p:txBody>
          </p:sp>
          <p:sp>
            <p:nvSpPr>
              <p:cNvPr id="15" name="Right Arrow 14"/>
              <p:cNvSpPr/>
              <p:nvPr/>
            </p:nvSpPr>
            <p:spPr>
              <a:xfrm>
                <a:off x="3239754" y="2959484"/>
                <a:ext cx="1402522" cy="773044"/>
              </a:xfrm>
              <a:prstGeom prst="rightArrow">
                <a:avLst/>
              </a:prstGeom>
              <a:solidFill>
                <a:srgbClr val="19225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" name="Group 16"/>
            <p:cNvGrpSpPr/>
            <p:nvPr/>
          </p:nvGrpSpPr>
          <p:grpSpPr>
            <a:xfrm rot="17128768">
              <a:off x="1384359" y="3503309"/>
              <a:ext cx="2244198" cy="2233250"/>
              <a:chOff x="1524002" y="3732528"/>
              <a:chExt cx="2244198" cy="2233250"/>
            </a:xfrm>
          </p:grpSpPr>
          <p:sp>
            <p:nvSpPr>
              <p:cNvPr id="8" name="10-Point Star 7"/>
              <p:cNvSpPr/>
              <p:nvPr/>
            </p:nvSpPr>
            <p:spPr>
              <a:xfrm>
                <a:off x="1524002" y="3732528"/>
                <a:ext cx="2219738" cy="2233250"/>
              </a:xfrm>
              <a:prstGeom prst="star10">
                <a:avLst/>
              </a:prstGeom>
              <a:solidFill>
                <a:srgbClr val="B30202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 rot="2128912">
                <a:off x="1621458" y="4271833"/>
                <a:ext cx="2146742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000" dirty="0" smtClean="0">
                    <a:solidFill>
                      <a:schemeClr val="bg1"/>
                    </a:solidFill>
                    <a:latin typeface="Gill Sans Ultra Bold"/>
                    <a:cs typeface="Gill Sans Ultra Bold"/>
                  </a:rPr>
                  <a:t>NOW</a:t>
                </a:r>
              </a:p>
              <a:p>
                <a:pPr algn="ctr"/>
                <a:r>
                  <a:rPr lang="en-US" sz="2000" dirty="0" smtClean="0">
                    <a:solidFill>
                      <a:schemeClr val="bg1"/>
                    </a:solidFill>
                    <a:latin typeface="Gill Sans Ultra Bold"/>
                    <a:cs typeface="Gill Sans Ultra Bold"/>
                  </a:rPr>
                  <a:t>WITH</a:t>
                </a:r>
              </a:p>
              <a:p>
                <a:pPr algn="ctr"/>
                <a:r>
                  <a:rPr lang="en-US" sz="2000" dirty="0" smtClean="0">
                    <a:solidFill>
                      <a:schemeClr val="bg1"/>
                    </a:solidFill>
                    <a:latin typeface="Gill Sans Ultra Bold"/>
                    <a:cs typeface="Gill Sans Ultra Bold"/>
                  </a:rPr>
                  <a:t>MESSAGING!</a:t>
                </a:r>
                <a:endParaRPr lang="en-US" sz="2000" dirty="0">
                  <a:solidFill>
                    <a:schemeClr val="bg1"/>
                  </a:solidFill>
                  <a:latin typeface="Gill Sans Ultra Bold"/>
                  <a:cs typeface="Gill Sans Ultra Bold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032465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9BBB7"/>
            </a:gs>
            <a:gs pos="100000">
              <a:srgbClr val="397674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3726" y="6219946"/>
            <a:ext cx="1663274" cy="464240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375478" y="441739"/>
            <a:ext cx="8462173" cy="5974522"/>
            <a:chOff x="375478" y="77318"/>
            <a:chExt cx="8462173" cy="5974522"/>
          </a:xfrm>
        </p:grpSpPr>
        <p:pic>
          <p:nvPicPr>
            <p:cNvPr id="2" name="Picture 1" descr="icon_26635.png"/>
            <p:cNvPicPr>
              <a:picLocks noChangeAspect="1"/>
            </p:cNvPicPr>
            <p:nvPr/>
          </p:nvPicPr>
          <p:blipFill>
            <a:blip r:embed="rId3">
              <a:alphaModFix amt="2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75478" y="77318"/>
              <a:ext cx="5974522" cy="5974522"/>
            </a:xfrm>
            <a:prstGeom prst="rect">
              <a:avLst/>
            </a:prstGeom>
          </p:spPr>
        </p:pic>
        <p:grpSp>
          <p:nvGrpSpPr>
            <p:cNvPr id="11" name="Group 10"/>
            <p:cNvGrpSpPr/>
            <p:nvPr/>
          </p:nvGrpSpPr>
          <p:grpSpPr>
            <a:xfrm>
              <a:off x="3394674" y="2607294"/>
              <a:ext cx="5442977" cy="1643413"/>
              <a:chOff x="3394674" y="2764244"/>
              <a:chExt cx="5442977" cy="1643413"/>
            </a:xfrm>
          </p:grpSpPr>
          <p:sp>
            <p:nvSpPr>
              <p:cNvPr id="3" name="TextBox 2"/>
              <p:cNvSpPr txBox="1"/>
              <p:nvPr/>
            </p:nvSpPr>
            <p:spPr>
              <a:xfrm>
                <a:off x="3394674" y="2807219"/>
                <a:ext cx="5442977" cy="16004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80000"/>
                  </a:lnSpc>
                </a:pPr>
                <a:r>
                  <a:rPr lang="en-US" sz="6000" dirty="0" smtClean="0">
                    <a:solidFill>
                      <a:schemeClr val="bg1"/>
                    </a:solidFill>
                    <a:latin typeface="Helvetica Neue Bold Condensed"/>
                    <a:cs typeface="Helvetica Neue Bold Condensed"/>
                  </a:rPr>
                  <a:t>LAUNCHING AND</a:t>
                </a:r>
              </a:p>
              <a:p>
                <a:pPr>
                  <a:lnSpc>
                    <a:spcPct val="80000"/>
                  </a:lnSpc>
                </a:pPr>
                <a:r>
                  <a:rPr lang="en-US" sz="6000" dirty="0" smtClean="0">
                    <a:solidFill>
                      <a:schemeClr val="bg1"/>
                    </a:solidFill>
                    <a:latin typeface="Helvetica Neue Bold Condensed"/>
                    <a:cs typeface="Helvetica Neue Bold Condensed"/>
                  </a:rPr>
                  <a:t>STATUS UPDATES</a:t>
                </a:r>
              </a:p>
            </p:txBody>
          </p:sp>
          <p:cxnSp>
            <p:nvCxnSpPr>
              <p:cNvPr id="10" name="Straight Connector 9"/>
              <p:cNvCxnSpPr/>
              <p:nvPr/>
            </p:nvCxnSpPr>
            <p:spPr>
              <a:xfrm>
                <a:off x="3489742" y="4345679"/>
                <a:ext cx="5194724" cy="0"/>
              </a:xfrm>
              <a:prstGeom prst="line">
                <a:avLst/>
              </a:prstGeom>
              <a:ln w="127000">
                <a:solidFill>
                  <a:srgbClr val="FFFFFF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/>
              <p:nvPr/>
            </p:nvCxnSpPr>
            <p:spPr>
              <a:xfrm>
                <a:off x="3500785" y="2764244"/>
                <a:ext cx="5194724" cy="0"/>
              </a:xfrm>
              <a:prstGeom prst="line">
                <a:avLst/>
              </a:prstGeom>
              <a:ln w="127000">
                <a:solidFill>
                  <a:srgbClr val="FFFFFF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7388078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7761" y="640524"/>
            <a:ext cx="7277645" cy="727764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3726" y="6219946"/>
            <a:ext cx="1663274" cy="464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6759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9EFFF8"/>
            </a:gs>
            <a:gs pos="100000">
              <a:srgbClr val="50A19C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/>
          <p:cNvGrpSpPr/>
          <p:nvPr/>
        </p:nvGrpSpPr>
        <p:grpSpPr>
          <a:xfrm>
            <a:off x="2714966" y="970165"/>
            <a:ext cx="5470202" cy="5130903"/>
            <a:chOff x="2639641" y="640313"/>
            <a:chExt cx="5470202" cy="5130903"/>
          </a:xfrm>
        </p:grpSpPr>
        <p:sp>
          <p:nvSpPr>
            <p:cNvPr id="19" name="TextBox 18"/>
            <p:cNvSpPr txBox="1"/>
            <p:nvPr/>
          </p:nvSpPr>
          <p:spPr>
            <a:xfrm>
              <a:off x="2639641" y="640313"/>
              <a:ext cx="3698436" cy="31700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0" b="1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BIG</a:t>
              </a:r>
              <a:endParaRPr lang="en-US" sz="20000" b="1" dirty="0">
                <a:solidFill>
                  <a:schemeClr val="bg1"/>
                </a:solidFill>
                <a:latin typeface="Helvetica Neue Bold Condensed"/>
                <a:cs typeface="Helvetica Neue Bold Condensed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641679" y="2601117"/>
              <a:ext cx="5468164" cy="31700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0" b="1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Helvetica Neue Bold Condensed"/>
                  <a:cs typeface="Helvetica Neue Bold Condensed"/>
                </a:rPr>
                <a:t>DATA</a:t>
              </a:r>
              <a:endParaRPr lang="en-US" sz="20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Helvetica Neue Bold Condensed"/>
                <a:cs typeface="Helvetica Neue Bold Condensed"/>
              </a:endParaRP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7486046" y="3061512"/>
            <a:ext cx="919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Helvetica Neue Light"/>
                <a:cs typeface="Helvetica Neue Light"/>
              </a:rPr>
              <a:t>FLUME</a:t>
            </a:r>
            <a:endParaRPr lang="en-US" dirty="0">
              <a:latin typeface="Helvetica Neue Light"/>
              <a:cs typeface="Helvetica Neue Light"/>
            </a:endParaRPr>
          </a:p>
        </p:txBody>
      </p:sp>
      <p:sp>
        <p:nvSpPr>
          <p:cNvPr id="6" name="TextBox 5"/>
          <p:cNvSpPr txBox="1"/>
          <p:nvPr/>
        </p:nvSpPr>
        <p:spPr>
          <a:xfrm rot="16200000">
            <a:off x="1647278" y="3756389"/>
            <a:ext cx="847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1F497D"/>
                </a:solidFill>
                <a:latin typeface="Helvetica Neue Light"/>
                <a:cs typeface="Helvetica Neue Light"/>
              </a:rPr>
              <a:t>OOZIE</a:t>
            </a:r>
            <a:endParaRPr lang="en-US" dirty="0">
              <a:solidFill>
                <a:srgbClr val="1F497D"/>
              </a:solidFill>
              <a:latin typeface="Helvetica Neue Light"/>
              <a:cs typeface="Helvetica Neue Light"/>
            </a:endParaRPr>
          </a:p>
        </p:txBody>
      </p:sp>
      <p:sp>
        <p:nvSpPr>
          <p:cNvPr id="7" name="TextBox 6"/>
          <p:cNvSpPr txBox="1"/>
          <p:nvPr/>
        </p:nvSpPr>
        <p:spPr>
          <a:xfrm rot="16200000">
            <a:off x="5412691" y="4259433"/>
            <a:ext cx="552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Helvetica Neue Light"/>
                <a:cs typeface="Helvetica Neue Light"/>
              </a:rPr>
              <a:t>PIG</a:t>
            </a:r>
            <a:endParaRPr lang="en-US" dirty="0">
              <a:solidFill>
                <a:schemeClr val="bg1">
                  <a:lumMod val="50000"/>
                </a:schemeClr>
              </a:solidFill>
              <a:latin typeface="Helvetica Neue Light"/>
              <a:cs typeface="Helvetica Neue Ligh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017197" y="3571723"/>
            <a:ext cx="672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  <a:latin typeface="Helvetica Neue Light"/>
                <a:cs typeface="Helvetica Neue Light"/>
              </a:rPr>
              <a:t>HIVE</a:t>
            </a:r>
            <a:endParaRPr lang="en-US" dirty="0">
              <a:solidFill>
                <a:schemeClr val="tx2"/>
              </a:solidFill>
              <a:latin typeface="Helvetica Neue Light"/>
              <a:cs typeface="Helvetica Neue Light"/>
            </a:endParaRPr>
          </a:p>
        </p:txBody>
      </p:sp>
      <p:sp>
        <p:nvSpPr>
          <p:cNvPr id="9" name="TextBox 8"/>
          <p:cNvSpPr txBox="1"/>
          <p:nvPr/>
        </p:nvSpPr>
        <p:spPr>
          <a:xfrm rot="16200000">
            <a:off x="1310095" y="3956797"/>
            <a:ext cx="248167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>
                <a:solidFill>
                  <a:schemeClr val="bg1">
                    <a:lumMod val="50000"/>
                  </a:schemeClr>
                </a:solidFill>
                <a:latin typeface="Helvetica Neue Bold Condensed"/>
                <a:cs typeface="Helvetica Neue Bold Condensed"/>
              </a:rPr>
              <a:t>HADOOP</a:t>
            </a:r>
            <a:endParaRPr lang="en-US" sz="5400" dirty="0">
              <a:solidFill>
                <a:schemeClr val="bg1">
                  <a:lumMod val="50000"/>
                </a:schemeClr>
              </a:solidFill>
              <a:latin typeface="Helvetica Neue Bold Condensed"/>
              <a:cs typeface="Helvetica Neue Bold Condensed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52451" y="2754967"/>
            <a:ext cx="232758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1F497D"/>
                </a:solidFill>
                <a:latin typeface="Helvetica Neue Bold Condensed"/>
                <a:cs typeface="Helvetica Neue Bold Condensed"/>
              </a:rPr>
              <a:t>MAP REDUCE</a:t>
            </a:r>
            <a:endParaRPr lang="en-US" sz="3200" dirty="0">
              <a:solidFill>
                <a:srgbClr val="1F497D"/>
              </a:solidFill>
              <a:latin typeface="Helvetica Neue Bold Condensed"/>
              <a:cs typeface="Helvetica Neue Bold Condensed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232243" y="3061512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Helvetica Neue Light"/>
                <a:cs typeface="Helvetica Neue Light"/>
              </a:rPr>
              <a:t>MAHOUT</a:t>
            </a:r>
            <a:endParaRPr lang="en-US" dirty="0">
              <a:latin typeface="Helvetica Neue Light"/>
              <a:cs typeface="Helvetica Neue Light"/>
            </a:endParaRPr>
          </a:p>
        </p:txBody>
      </p:sp>
      <p:sp>
        <p:nvSpPr>
          <p:cNvPr id="13" name="TextBox 12"/>
          <p:cNvSpPr txBox="1"/>
          <p:nvPr/>
        </p:nvSpPr>
        <p:spPr>
          <a:xfrm rot="16200000">
            <a:off x="1377509" y="3743742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Helvetica Neue Bold Condensed"/>
                <a:cs typeface="Helvetica Neue Bold Condensed"/>
              </a:rPr>
              <a:t>SPARK</a:t>
            </a:r>
            <a:endParaRPr lang="en-US" dirty="0">
              <a:latin typeface="Helvetica Neue Bold Condensed"/>
              <a:cs typeface="Helvetica Neue Bold Condensed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794009" y="2018891"/>
            <a:ext cx="6811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  <a:latin typeface="Helvetica Neue Bold Condensed"/>
                <a:cs typeface="Helvetica Neue Bold Condensed"/>
              </a:rPr>
              <a:t>YARN</a:t>
            </a:r>
            <a:endParaRPr lang="en-US" dirty="0">
              <a:solidFill>
                <a:schemeClr val="tx2"/>
              </a:solidFill>
              <a:latin typeface="Helvetica Neue Bold Condensed"/>
              <a:cs typeface="Helvetica Neue Bold Condensed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624836" y="2312794"/>
            <a:ext cx="9288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Helvetica Neue Light"/>
                <a:cs typeface="Helvetica Neue Light"/>
              </a:rPr>
              <a:t>HBASE</a:t>
            </a:r>
            <a:endParaRPr lang="en-US" dirty="0">
              <a:latin typeface="Helvetica Neue Light"/>
              <a:cs typeface="Helvetica Neue Light"/>
            </a:endParaRPr>
          </a:p>
        </p:txBody>
      </p:sp>
      <p:sp>
        <p:nvSpPr>
          <p:cNvPr id="16" name="TextBox 15"/>
          <p:cNvSpPr txBox="1"/>
          <p:nvPr/>
        </p:nvSpPr>
        <p:spPr>
          <a:xfrm rot="16200000">
            <a:off x="2153936" y="2056821"/>
            <a:ext cx="1026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Helvetica Neue Light"/>
                <a:cs typeface="Helvetica Neue Light"/>
              </a:rPr>
              <a:t>AMBARI</a:t>
            </a:r>
            <a:endParaRPr lang="en-US" dirty="0">
              <a:latin typeface="Helvetica Neue Light"/>
              <a:cs typeface="Helvetica Neue Light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46464" y="2311990"/>
            <a:ext cx="988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Helvetica Neue Light"/>
                <a:cs typeface="Helvetica Neue Light"/>
              </a:rPr>
              <a:t>SQOOP</a:t>
            </a:r>
            <a:endParaRPr lang="en-US" dirty="0">
              <a:latin typeface="Helvetica Neue Light"/>
              <a:cs typeface="Helvetica Neue Light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523951" y="2333702"/>
            <a:ext cx="975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Helvetica Neue Light"/>
                <a:cs typeface="Helvetica Neue Light"/>
              </a:rPr>
              <a:t>STORM</a:t>
            </a:r>
            <a:endParaRPr lang="en-US" dirty="0">
              <a:latin typeface="Helvetica Neue Light"/>
              <a:cs typeface="Helvetica Neue Light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219749" y="2585576"/>
            <a:ext cx="29809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latin typeface="Helvetica Neue Bold Condensed"/>
                <a:cs typeface="Helvetica Neue Bold Condensed"/>
              </a:rPr>
              <a:t>PETABYTE</a:t>
            </a:r>
            <a:endParaRPr lang="en-US" sz="3600" dirty="0">
              <a:latin typeface="Helvetica Neue Bold Condensed"/>
              <a:cs typeface="Helvetica Neue Bold Condensed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30190" y="2539852"/>
            <a:ext cx="2165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Helvetica Neue Bold Condensed"/>
                <a:cs typeface="Helvetica Neue Bold Condensed"/>
              </a:rPr>
              <a:t>INTERNET OF THINGS</a:t>
            </a:r>
            <a:endParaRPr lang="en-US" dirty="0">
              <a:latin typeface="Helvetica Neue Bold Condensed"/>
              <a:cs typeface="Helvetica Neue Bold Condensed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219749" y="3300095"/>
            <a:ext cx="2127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  <a:latin typeface="Helvetica Neue Bold Condensed"/>
                <a:cs typeface="Helvetica Neue Bold Condensed"/>
              </a:rPr>
              <a:t>RECOMMENDATIONS</a:t>
            </a:r>
            <a:endParaRPr lang="en-US" dirty="0">
              <a:solidFill>
                <a:schemeClr val="tx2"/>
              </a:solidFill>
              <a:latin typeface="Helvetica Neue Bold Condensed"/>
              <a:cs typeface="Helvetica Neue Bold Condensed"/>
            </a:endParaRPr>
          </a:p>
        </p:txBody>
      </p:sp>
      <p:sp>
        <p:nvSpPr>
          <p:cNvPr id="25" name="TextBox 24"/>
          <p:cNvSpPr txBox="1"/>
          <p:nvPr/>
        </p:nvSpPr>
        <p:spPr>
          <a:xfrm rot="16200000">
            <a:off x="6099335" y="1626842"/>
            <a:ext cx="1196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Helvetica Neue Bold Condensed"/>
                <a:cs typeface="Helvetica Neue Bold Condensed"/>
              </a:rPr>
              <a:t>REAL-TIME</a:t>
            </a:r>
            <a:endParaRPr lang="en-US" dirty="0">
              <a:solidFill>
                <a:schemeClr val="bg1">
                  <a:lumMod val="50000"/>
                </a:schemeClr>
              </a:solidFill>
              <a:latin typeface="Helvetica Neue Bold Condensed"/>
              <a:cs typeface="Helvetica Neue Bold Condensed"/>
            </a:endParaRPr>
          </a:p>
        </p:txBody>
      </p:sp>
      <p:sp>
        <p:nvSpPr>
          <p:cNvPr id="26" name="TextBox 25"/>
          <p:cNvSpPr txBox="1"/>
          <p:nvPr/>
        </p:nvSpPr>
        <p:spPr>
          <a:xfrm rot="16200000">
            <a:off x="5871656" y="1985609"/>
            <a:ext cx="1065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Helvetica Neue Bold Condensed"/>
                <a:cs typeface="Helvetica Neue Bold Condensed"/>
              </a:rPr>
              <a:t>GROWING</a:t>
            </a:r>
            <a:endParaRPr lang="en-US" dirty="0">
              <a:latin typeface="Helvetica Neue Bold Condensed"/>
              <a:cs typeface="Helvetica Neue Bold Condensed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49499" y="3169823"/>
            <a:ext cx="16207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Helvetica Neue Bold Condensed"/>
                <a:cs typeface="Helvetica Neue Bold Condensed"/>
              </a:rPr>
              <a:t>PIVOTAL HD</a:t>
            </a:r>
            <a:endParaRPr lang="en-US" sz="2400" dirty="0">
              <a:latin typeface="Helvetica Neue Bold Condensed"/>
              <a:cs typeface="Helvetica Neue Bold Condensed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855024" y="2107912"/>
            <a:ext cx="740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7F7F7F"/>
                </a:solidFill>
                <a:latin typeface="Helvetica Neue Bold Condensed"/>
                <a:cs typeface="Helvetica Neue Bold Condensed"/>
              </a:rPr>
              <a:t>HAWQ</a:t>
            </a:r>
            <a:endParaRPr lang="en-US" dirty="0">
              <a:solidFill>
                <a:srgbClr val="7F7F7F"/>
              </a:solidFill>
              <a:latin typeface="Helvetica Neue Bold Condensed"/>
              <a:cs typeface="Helvetica Neue Bold Condensed"/>
            </a:endParaRPr>
          </a:p>
        </p:txBody>
      </p:sp>
      <p:sp>
        <p:nvSpPr>
          <p:cNvPr id="29" name="TextBox 28"/>
          <p:cNvSpPr txBox="1"/>
          <p:nvPr/>
        </p:nvSpPr>
        <p:spPr>
          <a:xfrm rot="16200000">
            <a:off x="6842593" y="1625563"/>
            <a:ext cx="1635302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Helvetica Neue Bold Condensed"/>
                <a:cs typeface="Helvetica Neue Bold Condensed"/>
              </a:rPr>
              <a:t>GEMFIRE</a:t>
            </a:r>
            <a:endParaRPr lang="en-US" sz="3200" dirty="0">
              <a:latin typeface="Helvetica Neue Bold Condensed"/>
              <a:cs typeface="Helvetica Neue Bold Condensed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900346" y="4191352"/>
            <a:ext cx="1408377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tx2"/>
                </a:solidFill>
                <a:latin typeface="Helvetica Neue Bold Condensed"/>
                <a:cs typeface="Helvetica Neue Bold Condensed"/>
              </a:rPr>
              <a:t>SPRING</a:t>
            </a:r>
            <a:endParaRPr lang="en-US" sz="3200" dirty="0">
              <a:solidFill>
                <a:schemeClr val="tx2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3726" y="6219946"/>
            <a:ext cx="1663274" cy="464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3966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31"/>
            </a:gs>
            <a:gs pos="100000">
              <a:srgbClr val="21390F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3726" y="6219946"/>
            <a:ext cx="1663274" cy="464240"/>
          </a:xfrm>
          <a:prstGeom prst="rect">
            <a:avLst/>
          </a:prstGeom>
        </p:spPr>
      </p:pic>
      <p:pic>
        <p:nvPicPr>
          <p:cNvPr id="5" name="Picture 17" descr="C:\Users\sdunn\Documents\Pivotal\brand\logo\project icons\spring-xd.png"/>
          <p:cNvPicPr>
            <a:picLocks noChangeAspect="1" noChangeArrowheads="1"/>
          </p:cNvPicPr>
          <p:nvPr/>
        </p:nvPicPr>
        <p:blipFill>
          <a:blip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86696" y="1289219"/>
            <a:ext cx="4279562" cy="4279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68007" y="3784295"/>
            <a:ext cx="6677909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6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SPRING XD</a:t>
            </a:r>
          </a:p>
          <a:p>
            <a:pPr>
              <a:lnSpc>
                <a:spcPct val="80000"/>
              </a:lnSpc>
            </a:pPr>
            <a:r>
              <a:rPr lang="en-US" sz="6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BIG DATA </a:t>
            </a:r>
            <a:r>
              <a:rPr lang="en-US" sz="6000" dirty="0" smtClean="0">
                <a:solidFill>
                  <a:srgbClr val="233B0E"/>
                </a:solidFill>
                <a:latin typeface="Helvetica Neue Bold Condensed"/>
                <a:cs typeface="Helvetica Neue Bold Condensed"/>
              </a:rPr>
              <a:t>SIMPLIFIED</a:t>
            </a:r>
          </a:p>
        </p:txBody>
      </p:sp>
    </p:spTree>
    <p:extLst>
      <p:ext uri="{BB962C8B-B14F-4D97-AF65-F5344CB8AC3E}">
        <p14:creationId xmlns:p14="http://schemas.microsoft.com/office/powerpoint/2010/main" val="21094332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13" name="Straight Arrow Connector 12"/>
          <p:cNvCxnSpPr>
            <a:endCxn id="6" idx="1"/>
          </p:cNvCxnSpPr>
          <p:nvPr/>
        </p:nvCxnSpPr>
        <p:spPr>
          <a:xfrm flipV="1">
            <a:off x="1778000" y="3348961"/>
            <a:ext cx="1797128" cy="1"/>
          </a:xfrm>
          <a:prstGeom prst="bentConnector3">
            <a:avLst>
              <a:gd name="adj1" fmla="val 50000"/>
            </a:avLst>
          </a:prstGeom>
          <a:ln w="19050">
            <a:solidFill>
              <a:schemeClr val="bg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7640478" y="3130481"/>
            <a:ext cx="1177" cy="1495204"/>
          </a:xfrm>
          <a:prstGeom prst="straightConnector1">
            <a:avLst/>
          </a:prstGeom>
          <a:ln w="19050">
            <a:solidFill>
              <a:schemeClr val="bg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hadoop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5128" y="2114878"/>
            <a:ext cx="2138819" cy="2468165"/>
          </a:xfrm>
          <a:prstGeom prst="rect">
            <a:avLst/>
          </a:prstGeom>
        </p:spPr>
      </p:pic>
      <p:sp>
        <p:nvSpPr>
          <p:cNvPr id="21" name="Oval 20"/>
          <p:cNvSpPr/>
          <p:nvPr/>
        </p:nvSpPr>
        <p:spPr>
          <a:xfrm>
            <a:off x="2749183" y="1525837"/>
            <a:ext cx="3790708" cy="3646247"/>
          </a:xfrm>
          <a:prstGeom prst="ellipse">
            <a:avLst/>
          </a:prstGeom>
          <a:solidFill>
            <a:srgbClr val="FFFFFF"/>
          </a:solidFill>
          <a:ln w="12700">
            <a:solidFill>
              <a:schemeClr val="bg2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4895" y="2691428"/>
            <a:ext cx="1312003" cy="1312003"/>
          </a:xfrm>
          <a:prstGeom prst="rect">
            <a:avLst/>
          </a:prstGeom>
          <a:noFill/>
        </p:spPr>
      </p:pic>
      <p:pic>
        <p:nvPicPr>
          <p:cNvPr id="10" name="Picture 9" descr="icon_15885.png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7335" y="4432962"/>
            <a:ext cx="1607123" cy="1607123"/>
          </a:xfrm>
          <a:prstGeom prst="rect">
            <a:avLst/>
          </a:prstGeom>
        </p:spPr>
      </p:pic>
      <p:pic>
        <p:nvPicPr>
          <p:cNvPr id="17" name="Picture 16" descr="icon_25401.png"/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8394" y="1076893"/>
            <a:ext cx="1185005" cy="1185005"/>
          </a:xfrm>
          <a:prstGeom prst="rect">
            <a:avLst/>
          </a:prstGeom>
        </p:spPr>
      </p:pic>
      <p:cxnSp>
        <p:nvCxnSpPr>
          <p:cNvPr id="40" name="Straight Connector 39"/>
          <p:cNvCxnSpPr/>
          <p:nvPr/>
        </p:nvCxnSpPr>
        <p:spPr>
          <a:xfrm>
            <a:off x="2355604" y="1678606"/>
            <a:ext cx="0" cy="166921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H="1">
            <a:off x="1884442" y="1669396"/>
            <a:ext cx="482205" cy="0"/>
          </a:xfrm>
          <a:prstGeom prst="line">
            <a:avLst/>
          </a:prstGeom>
          <a:ln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9" name="Picture 4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69040" y="4593784"/>
            <a:ext cx="1537870" cy="1312003"/>
          </a:xfrm>
          <a:prstGeom prst="rect">
            <a:avLst/>
          </a:prstGeom>
          <a:noFill/>
        </p:spPr>
      </p:pic>
      <p:cxnSp>
        <p:nvCxnSpPr>
          <p:cNvPr id="50" name="Straight Connector 49"/>
          <p:cNvCxnSpPr/>
          <p:nvPr/>
        </p:nvCxnSpPr>
        <p:spPr>
          <a:xfrm>
            <a:off x="2355604" y="3359538"/>
            <a:ext cx="0" cy="1812546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>
            <a:off x="1884442" y="5161264"/>
            <a:ext cx="482205" cy="0"/>
          </a:xfrm>
          <a:prstGeom prst="line">
            <a:avLst/>
          </a:prstGeom>
          <a:ln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5" name="Picture 54" descr="Screen Shot 2014-06-05 at 4.45.15 PM.png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61893" y="1758976"/>
            <a:ext cx="2159523" cy="1474530"/>
          </a:xfrm>
          <a:prstGeom prst="rect">
            <a:avLst/>
          </a:prstGeom>
        </p:spPr>
      </p:pic>
      <p:cxnSp>
        <p:nvCxnSpPr>
          <p:cNvPr id="18" name="Straight Arrow Connector 17"/>
          <p:cNvCxnSpPr/>
          <p:nvPr/>
        </p:nvCxnSpPr>
        <p:spPr>
          <a:xfrm>
            <a:off x="4865939" y="4625685"/>
            <a:ext cx="2124583" cy="697272"/>
          </a:xfrm>
          <a:prstGeom prst="bentConnector3">
            <a:avLst>
              <a:gd name="adj1" fmla="val -940"/>
            </a:avLst>
          </a:prstGeom>
          <a:ln w="1905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5" name="Group 64"/>
          <p:cNvGrpSpPr/>
          <p:nvPr/>
        </p:nvGrpSpPr>
        <p:grpSpPr>
          <a:xfrm>
            <a:off x="2991880" y="2650714"/>
            <a:ext cx="3420313" cy="1396492"/>
            <a:chOff x="2991880" y="2606939"/>
            <a:chExt cx="3420313" cy="1396492"/>
          </a:xfrm>
        </p:grpSpPr>
        <p:pic>
          <p:nvPicPr>
            <p:cNvPr id="63" name="Picture 17" descr="C:\Users\sdunn\Documents\Pivotal\brand\logo\project icons\spring-xd.png"/>
            <p:cNvPicPr>
              <a:picLocks noChangeAspect="1" noChangeArrowheads="1"/>
            </p:cNvPicPr>
            <p:nvPr/>
          </p:nvPicPr>
          <p:blipFill>
            <a:blip r:embed="rId12" cstate="print">
              <a:alphaModFix/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15701" y="2606939"/>
              <a:ext cx="1396492" cy="13964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4" name="TextBox 63"/>
            <p:cNvSpPr txBox="1"/>
            <p:nvPr/>
          </p:nvSpPr>
          <p:spPr>
            <a:xfrm>
              <a:off x="2991880" y="2874298"/>
              <a:ext cx="2096715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000" dirty="0" smtClean="0">
                  <a:solidFill>
                    <a:srgbClr val="62AA2F"/>
                  </a:solidFill>
                  <a:latin typeface="Helvetica Neue Bold Condensed"/>
                  <a:cs typeface="Helvetica Neue Bold Condensed"/>
                </a:rPr>
                <a:t>SPRING</a:t>
              </a:r>
              <a:endParaRPr lang="en-US" sz="5000" dirty="0">
                <a:solidFill>
                  <a:srgbClr val="62AA2F"/>
                </a:solidFill>
                <a:latin typeface="Helvetica Neue Bold Condensed"/>
                <a:cs typeface="Helvetica Neue Bold Condensed"/>
              </a:endParaRPr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3962146" y="1881623"/>
            <a:ext cx="1364782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500" dirty="0" smtClean="0">
                <a:solidFill>
                  <a:srgbClr val="2F4388"/>
                </a:solidFill>
                <a:latin typeface="Helvetica Neue Bold Condensed"/>
                <a:cs typeface="Helvetica Neue Bold Condensed"/>
              </a:rPr>
              <a:t>Ingestion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689000" y="2572590"/>
            <a:ext cx="191107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500" dirty="0" smtClean="0">
                <a:solidFill>
                  <a:srgbClr val="2F4388"/>
                </a:solidFill>
                <a:latin typeface="Helvetica Neue Bold Condensed"/>
                <a:cs typeface="Helvetica Neue Bold Condensed"/>
              </a:rPr>
              <a:t>Orchestration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905886" y="3263557"/>
            <a:ext cx="1477302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500" dirty="0" smtClean="0">
                <a:solidFill>
                  <a:srgbClr val="2F4388"/>
                </a:solidFill>
                <a:latin typeface="Helvetica Neue Bold Condensed"/>
                <a:cs typeface="Helvetica Neue Bold Condensed"/>
              </a:rPr>
              <a:t>Extraction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3966183" y="3954523"/>
            <a:ext cx="1424410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500" dirty="0" smtClean="0">
                <a:solidFill>
                  <a:srgbClr val="2F4388"/>
                </a:solidFill>
                <a:latin typeface="Helvetica Neue Bold Condensed"/>
                <a:cs typeface="Helvetica Neue Bold Condensed"/>
              </a:rPr>
              <a:t>Real-time</a:t>
            </a:r>
          </a:p>
          <a:p>
            <a:pPr algn="ctr"/>
            <a:r>
              <a:rPr lang="en-US" sz="2500" dirty="0" smtClean="0">
                <a:solidFill>
                  <a:srgbClr val="2F4388"/>
                </a:solidFill>
                <a:latin typeface="Helvetica Neue Bold Condensed"/>
                <a:cs typeface="Helvetica Neue Bold Condensed"/>
              </a:rPr>
              <a:t>Analytics</a:t>
            </a:r>
          </a:p>
        </p:txBody>
      </p:sp>
      <p:pic>
        <p:nvPicPr>
          <p:cNvPr id="70" name="Picture 69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3726" y="6219946"/>
            <a:ext cx="1663274" cy="464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770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4" grpId="0"/>
      <p:bldP spid="25" grpId="0"/>
      <p:bldP spid="27" grpId="0"/>
      <p:bldP spid="28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9EFFF8"/>
            </a:gs>
            <a:gs pos="100000">
              <a:srgbClr val="50A19C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/>
          <p:cNvGrpSpPr/>
          <p:nvPr/>
        </p:nvGrpSpPr>
        <p:grpSpPr>
          <a:xfrm>
            <a:off x="2714966" y="970165"/>
            <a:ext cx="5470202" cy="5130903"/>
            <a:chOff x="2639641" y="640313"/>
            <a:chExt cx="5470202" cy="5130903"/>
          </a:xfrm>
        </p:grpSpPr>
        <p:sp>
          <p:nvSpPr>
            <p:cNvPr id="19" name="TextBox 18"/>
            <p:cNvSpPr txBox="1"/>
            <p:nvPr/>
          </p:nvSpPr>
          <p:spPr>
            <a:xfrm>
              <a:off x="2639641" y="640313"/>
              <a:ext cx="3698436" cy="31700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0" b="1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BIG</a:t>
              </a:r>
              <a:endParaRPr lang="en-US" sz="20000" b="1" dirty="0">
                <a:solidFill>
                  <a:schemeClr val="bg1"/>
                </a:solidFill>
                <a:latin typeface="Helvetica Neue Bold Condensed"/>
                <a:cs typeface="Helvetica Neue Bold Condensed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641679" y="2601117"/>
              <a:ext cx="5468164" cy="31700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0" b="1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Helvetica Neue Bold Condensed"/>
                  <a:cs typeface="Helvetica Neue Bold Condensed"/>
                </a:rPr>
                <a:t>DATA</a:t>
              </a:r>
              <a:endParaRPr lang="en-US" sz="20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Helvetica Neue Bold Condensed"/>
                <a:cs typeface="Helvetica Neue Bold Condensed"/>
              </a:endParaRPr>
            </a:p>
          </p:txBody>
        </p:sp>
      </p:grpSp>
      <p:sp>
        <p:nvSpPr>
          <p:cNvPr id="7" name="TextBox 6"/>
          <p:cNvSpPr txBox="1"/>
          <p:nvPr/>
        </p:nvSpPr>
        <p:spPr>
          <a:xfrm rot="16200000">
            <a:off x="5412691" y="4259433"/>
            <a:ext cx="552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Helvetica Neue Light"/>
                <a:cs typeface="Helvetica Neue Light"/>
              </a:rPr>
              <a:t>PIG</a:t>
            </a:r>
            <a:endParaRPr lang="en-US" dirty="0">
              <a:solidFill>
                <a:schemeClr val="bg1">
                  <a:lumMod val="50000"/>
                </a:schemeClr>
              </a:solidFill>
              <a:latin typeface="Helvetica Neue Light"/>
              <a:cs typeface="Helvetica Neue Ligh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017197" y="3571723"/>
            <a:ext cx="672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  <a:latin typeface="Helvetica Neue Light"/>
                <a:cs typeface="Helvetica Neue Light"/>
              </a:rPr>
              <a:t>HIVE</a:t>
            </a:r>
            <a:endParaRPr lang="en-US" dirty="0">
              <a:solidFill>
                <a:schemeClr val="tx2"/>
              </a:solidFill>
              <a:latin typeface="Helvetica Neue Light"/>
              <a:cs typeface="Helvetica Neue Ligh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486046" y="3061512"/>
            <a:ext cx="919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Helvetica Neue Light"/>
                <a:cs typeface="Helvetica Neue Light"/>
              </a:rPr>
              <a:t>FLUME</a:t>
            </a:r>
            <a:endParaRPr lang="en-US" dirty="0">
              <a:latin typeface="Helvetica Neue Light"/>
              <a:cs typeface="Helvetica Neue Ligh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232243" y="3061512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Helvetica Neue Light"/>
                <a:cs typeface="Helvetica Neue Light"/>
              </a:rPr>
              <a:t>MAHOUT</a:t>
            </a:r>
            <a:endParaRPr lang="en-US" dirty="0">
              <a:latin typeface="Helvetica Neue Light"/>
              <a:cs typeface="Helvetica Neue Ligh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794009" y="2018891"/>
            <a:ext cx="6811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  <a:latin typeface="Helvetica Neue Bold Condensed"/>
                <a:cs typeface="Helvetica Neue Bold Condensed"/>
              </a:rPr>
              <a:t>YARN</a:t>
            </a:r>
            <a:endParaRPr lang="en-US" dirty="0">
              <a:solidFill>
                <a:schemeClr val="tx2"/>
              </a:solidFill>
              <a:latin typeface="Helvetica Neue Bold Condensed"/>
              <a:cs typeface="Helvetica Neue Bold Condensed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523951" y="2333702"/>
            <a:ext cx="975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Helvetica Neue Light"/>
                <a:cs typeface="Helvetica Neue Light"/>
              </a:rPr>
              <a:t>STORM</a:t>
            </a:r>
            <a:endParaRPr lang="en-US" dirty="0">
              <a:latin typeface="Helvetica Neue Light"/>
              <a:cs typeface="Helvetica Neue Light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219749" y="2585576"/>
            <a:ext cx="29809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latin typeface="Helvetica Neue Bold Condensed"/>
                <a:cs typeface="Helvetica Neue Bold Condensed"/>
              </a:rPr>
              <a:t>PETABYTE</a:t>
            </a:r>
            <a:endParaRPr lang="en-US" sz="3600" dirty="0">
              <a:latin typeface="Helvetica Neue Bold Condensed"/>
              <a:cs typeface="Helvetica Neue Bold Condensed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219749" y="3300095"/>
            <a:ext cx="2127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  <a:latin typeface="Helvetica Neue Bold Condensed"/>
                <a:cs typeface="Helvetica Neue Bold Condensed"/>
              </a:rPr>
              <a:t>RECOMMENDATIONS</a:t>
            </a:r>
            <a:endParaRPr lang="en-US" dirty="0">
              <a:solidFill>
                <a:schemeClr val="tx2"/>
              </a:solidFill>
              <a:latin typeface="Helvetica Neue Bold Condensed"/>
              <a:cs typeface="Helvetica Neue Bold Condensed"/>
            </a:endParaRPr>
          </a:p>
        </p:txBody>
      </p:sp>
      <p:sp>
        <p:nvSpPr>
          <p:cNvPr id="25" name="TextBox 24"/>
          <p:cNvSpPr txBox="1"/>
          <p:nvPr/>
        </p:nvSpPr>
        <p:spPr>
          <a:xfrm rot="16200000">
            <a:off x="6099335" y="1626842"/>
            <a:ext cx="1196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Helvetica Neue Bold Condensed"/>
                <a:cs typeface="Helvetica Neue Bold Condensed"/>
              </a:rPr>
              <a:t>REAL-TIME</a:t>
            </a:r>
            <a:endParaRPr lang="en-US" dirty="0">
              <a:solidFill>
                <a:schemeClr val="bg1">
                  <a:lumMod val="50000"/>
                </a:schemeClr>
              </a:solidFill>
              <a:latin typeface="Helvetica Neue Bold Condensed"/>
              <a:cs typeface="Helvetica Neue Bold Condensed"/>
            </a:endParaRPr>
          </a:p>
        </p:txBody>
      </p:sp>
      <p:sp>
        <p:nvSpPr>
          <p:cNvPr id="26" name="TextBox 25"/>
          <p:cNvSpPr txBox="1"/>
          <p:nvPr/>
        </p:nvSpPr>
        <p:spPr>
          <a:xfrm rot="16200000">
            <a:off x="5871656" y="1985609"/>
            <a:ext cx="1065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Helvetica Neue Bold Condensed"/>
                <a:cs typeface="Helvetica Neue Bold Condensed"/>
              </a:rPr>
              <a:t>GROWING</a:t>
            </a:r>
            <a:endParaRPr lang="en-US" dirty="0">
              <a:latin typeface="Helvetica Neue Bold Condensed"/>
              <a:cs typeface="Helvetica Neue Bold Condensed"/>
            </a:endParaRPr>
          </a:p>
        </p:txBody>
      </p:sp>
      <p:sp>
        <p:nvSpPr>
          <p:cNvPr id="29" name="TextBox 28"/>
          <p:cNvSpPr txBox="1"/>
          <p:nvPr/>
        </p:nvSpPr>
        <p:spPr>
          <a:xfrm rot="16200000">
            <a:off x="6842593" y="1625563"/>
            <a:ext cx="1635302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Helvetica Neue Bold Condensed"/>
                <a:cs typeface="Helvetica Neue Bold Condensed"/>
              </a:rPr>
              <a:t>GEMFIRE</a:t>
            </a:r>
            <a:endParaRPr lang="en-US" sz="3200" dirty="0">
              <a:latin typeface="Helvetica Neue Bold Condensed"/>
              <a:cs typeface="Helvetica Neue Bold Condensed"/>
            </a:endParaRPr>
          </a:p>
        </p:txBody>
      </p:sp>
      <p:sp>
        <p:nvSpPr>
          <p:cNvPr id="6" name="TextBox 5"/>
          <p:cNvSpPr txBox="1"/>
          <p:nvPr/>
        </p:nvSpPr>
        <p:spPr>
          <a:xfrm rot="16200000">
            <a:off x="1647278" y="3756389"/>
            <a:ext cx="847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1F497D"/>
                </a:solidFill>
                <a:latin typeface="Helvetica Neue Light"/>
                <a:cs typeface="Helvetica Neue Light"/>
              </a:rPr>
              <a:t>OOZIE</a:t>
            </a:r>
            <a:endParaRPr lang="en-US" dirty="0">
              <a:solidFill>
                <a:srgbClr val="1F497D"/>
              </a:solidFill>
              <a:latin typeface="Helvetica Neue Light"/>
              <a:cs typeface="Helvetica Neue Light"/>
            </a:endParaRPr>
          </a:p>
        </p:txBody>
      </p:sp>
      <p:sp>
        <p:nvSpPr>
          <p:cNvPr id="9" name="TextBox 8"/>
          <p:cNvSpPr txBox="1"/>
          <p:nvPr/>
        </p:nvSpPr>
        <p:spPr>
          <a:xfrm rot="16200000">
            <a:off x="1310095" y="3956797"/>
            <a:ext cx="248167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>
                <a:solidFill>
                  <a:schemeClr val="bg1">
                    <a:lumMod val="50000"/>
                  </a:schemeClr>
                </a:solidFill>
                <a:latin typeface="Helvetica Neue Bold Condensed"/>
                <a:cs typeface="Helvetica Neue Bold Condensed"/>
              </a:rPr>
              <a:t>HADOOP</a:t>
            </a:r>
            <a:endParaRPr lang="en-US" sz="5400" dirty="0">
              <a:solidFill>
                <a:schemeClr val="bg1">
                  <a:lumMod val="50000"/>
                </a:schemeClr>
              </a:solidFill>
              <a:latin typeface="Helvetica Neue Bold Condensed"/>
              <a:cs typeface="Helvetica Neue Bold Condensed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52451" y="2754967"/>
            <a:ext cx="232758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1F497D"/>
                </a:solidFill>
                <a:latin typeface="Helvetica Neue Bold Condensed"/>
                <a:cs typeface="Helvetica Neue Bold Condensed"/>
              </a:rPr>
              <a:t>MAP REDUCE</a:t>
            </a:r>
            <a:endParaRPr lang="en-US" sz="3200" dirty="0">
              <a:solidFill>
                <a:srgbClr val="1F497D"/>
              </a:solidFill>
              <a:latin typeface="Helvetica Neue Bold Condensed"/>
              <a:cs typeface="Helvetica Neue Bold Condensed"/>
            </a:endParaRPr>
          </a:p>
        </p:txBody>
      </p:sp>
      <p:sp>
        <p:nvSpPr>
          <p:cNvPr id="13" name="TextBox 12"/>
          <p:cNvSpPr txBox="1"/>
          <p:nvPr/>
        </p:nvSpPr>
        <p:spPr>
          <a:xfrm rot="16200000">
            <a:off x="1377509" y="3743742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Helvetica Neue Bold Condensed"/>
                <a:cs typeface="Helvetica Neue Bold Condensed"/>
              </a:rPr>
              <a:t>SPARK</a:t>
            </a:r>
            <a:endParaRPr lang="en-US" dirty="0">
              <a:latin typeface="Helvetica Neue Bold Condensed"/>
              <a:cs typeface="Helvetica Neue Bold Condensed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624836" y="2312794"/>
            <a:ext cx="9288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Helvetica Neue Light"/>
                <a:cs typeface="Helvetica Neue Light"/>
              </a:rPr>
              <a:t>HBASE</a:t>
            </a:r>
            <a:endParaRPr lang="en-US" dirty="0">
              <a:latin typeface="Helvetica Neue Light"/>
              <a:cs typeface="Helvetica Neue Light"/>
            </a:endParaRPr>
          </a:p>
        </p:txBody>
      </p:sp>
      <p:sp>
        <p:nvSpPr>
          <p:cNvPr id="16" name="TextBox 15"/>
          <p:cNvSpPr txBox="1"/>
          <p:nvPr/>
        </p:nvSpPr>
        <p:spPr>
          <a:xfrm rot="16200000">
            <a:off x="2153936" y="2056821"/>
            <a:ext cx="1026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Helvetica Neue Light"/>
                <a:cs typeface="Helvetica Neue Light"/>
              </a:rPr>
              <a:t>AMBARI</a:t>
            </a:r>
            <a:endParaRPr lang="en-US" dirty="0">
              <a:latin typeface="Helvetica Neue Light"/>
              <a:cs typeface="Helvetica Neue Light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46464" y="2311990"/>
            <a:ext cx="988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Helvetica Neue Light"/>
                <a:cs typeface="Helvetica Neue Light"/>
              </a:rPr>
              <a:t>SQOOP</a:t>
            </a:r>
            <a:endParaRPr lang="en-US" dirty="0">
              <a:latin typeface="Helvetica Neue Light"/>
              <a:cs typeface="Helvetica Neue Light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30190" y="2539852"/>
            <a:ext cx="2165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Helvetica Neue Bold Condensed"/>
                <a:cs typeface="Helvetica Neue Bold Condensed"/>
              </a:rPr>
              <a:t>INTERNET OF THINGS</a:t>
            </a:r>
            <a:endParaRPr lang="en-US" dirty="0">
              <a:latin typeface="Helvetica Neue Bold Condensed"/>
              <a:cs typeface="Helvetica Neue Bold Condensed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49499" y="3169823"/>
            <a:ext cx="16207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Helvetica Neue Bold Condensed"/>
                <a:cs typeface="Helvetica Neue Bold Condensed"/>
              </a:rPr>
              <a:t>PIVOTAL HD</a:t>
            </a:r>
            <a:endParaRPr lang="en-US" sz="2400" dirty="0">
              <a:latin typeface="Helvetica Neue Bold Condensed"/>
              <a:cs typeface="Helvetica Neue Bold Condensed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855024" y="2107912"/>
            <a:ext cx="740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7F7F7F"/>
                </a:solidFill>
                <a:latin typeface="Helvetica Neue Bold Condensed"/>
                <a:cs typeface="Helvetica Neue Bold Condensed"/>
              </a:rPr>
              <a:t>HAWQ</a:t>
            </a:r>
            <a:endParaRPr lang="en-US" dirty="0">
              <a:solidFill>
                <a:srgbClr val="7F7F7F"/>
              </a:solidFill>
              <a:latin typeface="Helvetica Neue Bold Condensed"/>
              <a:cs typeface="Helvetica Neue Bold Condensed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900346" y="4191352"/>
            <a:ext cx="1408377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tx2"/>
                </a:solidFill>
                <a:latin typeface="Helvetica Neue Bold Condensed"/>
                <a:cs typeface="Helvetica Neue Bold Condensed"/>
              </a:rPr>
              <a:t>SPRING</a:t>
            </a:r>
            <a:endParaRPr lang="en-US" sz="3200" dirty="0">
              <a:solidFill>
                <a:schemeClr val="tx2"/>
              </a:solidFill>
              <a:latin typeface="Helvetica Neue Bold Condensed"/>
              <a:cs typeface="Helvetica Neue Bold Condensed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544262" y="2320831"/>
            <a:ext cx="6844882" cy="2397253"/>
            <a:chOff x="544262" y="2320831"/>
            <a:chExt cx="6844882" cy="2397253"/>
          </a:xfrm>
        </p:grpSpPr>
        <p:sp>
          <p:nvSpPr>
            <p:cNvPr id="32" name="TextBox 31"/>
            <p:cNvSpPr txBox="1"/>
            <p:nvPr/>
          </p:nvSpPr>
          <p:spPr>
            <a:xfrm>
              <a:off x="544262" y="2320831"/>
              <a:ext cx="9886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0000FF"/>
                  </a:solidFill>
                  <a:latin typeface="Helvetica Neue Light"/>
                  <a:cs typeface="Helvetica Neue Light"/>
                </a:rPr>
                <a:t>SQOOP</a:t>
              </a:r>
              <a:endParaRPr lang="en-US" b="1" dirty="0">
                <a:solidFill>
                  <a:srgbClr val="0000FF"/>
                </a:solidFill>
                <a:latin typeface="Helvetica Neue Light"/>
                <a:cs typeface="Helvetica Neue Light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661292" y="2752765"/>
              <a:ext cx="2327580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0000FF"/>
                  </a:solidFill>
                  <a:latin typeface="Helvetica Neue Bold Condensed"/>
                  <a:cs typeface="Helvetica Neue Bold Condensed"/>
                </a:rPr>
                <a:t>MAP REDUCE</a:t>
              </a:r>
              <a:endParaRPr lang="en-US" sz="3200" dirty="0">
                <a:solidFill>
                  <a:srgbClr val="0000FF"/>
                </a:solidFill>
                <a:latin typeface="Helvetica Neue Bold Condensed"/>
                <a:cs typeface="Helvetica Neue Bold Condensed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 rot="16200000">
              <a:off x="1645076" y="3754187"/>
              <a:ext cx="8473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0000FF"/>
                  </a:solidFill>
                  <a:latin typeface="Helvetica Neue Light"/>
                  <a:cs typeface="Helvetica Neue Light"/>
                </a:rPr>
                <a:t>OOZIE</a:t>
              </a:r>
              <a:endParaRPr lang="en-US" b="1" dirty="0">
                <a:solidFill>
                  <a:srgbClr val="0000FF"/>
                </a:solidFill>
                <a:latin typeface="Helvetica Neue Light"/>
                <a:cs typeface="Helvetica Neue Light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4014995" y="3580564"/>
              <a:ext cx="6721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0000FF"/>
                  </a:solidFill>
                  <a:latin typeface="Helvetica Neue Light"/>
                  <a:cs typeface="Helvetica Neue Light"/>
                </a:rPr>
                <a:t>HIVE</a:t>
              </a:r>
              <a:endParaRPr lang="en-US" b="1" dirty="0">
                <a:solidFill>
                  <a:srgbClr val="0000FF"/>
                </a:solidFill>
                <a:latin typeface="Helvetica Neue Light"/>
                <a:cs typeface="Helvetica Neue Light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 rot="16200000">
              <a:off x="5410489" y="4257231"/>
              <a:ext cx="5523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0000FF"/>
                  </a:solidFill>
                  <a:latin typeface="Helvetica Neue Light"/>
                  <a:cs typeface="Helvetica Neue Light"/>
                </a:rPr>
                <a:t>PIG</a:t>
              </a:r>
              <a:endParaRPr lang="en-US" b="1" dirty="0">
                <a:solidFill>
                  <a:srgbClr val="0000FF"/>
                </a:solidFill>
                <a:latin typeface="Helvetica Neue Light"/>
                <a:cs typeface="Helvetica Neue Light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6229852" y="3063090"/>
              <a:ext cx="11592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0000FF"/>
                  </a:solidFill>
                  <a:latin typeface="Helvetica Neue Light"/>
                  <a:cs typeface="Helvetica Neue Light"/>
                </a:rPr>
                <a:t>MAHOUT</a:t>
              </a:r>
              <a:endParaRPr lang="en-US" b="1" dirty="0">
                <a:solidFill>
                  <a:srgbClr val="0000FF"/>
                </a:solidFill>
                <a:latin typeface="Helvetica Neue Light"/>
                <a:cs typeface="Helvetica Neue Light"/>
              </a:endParaRPr>
            </a:p>
          </p:txBody>
        </p:sp>
      </p:grpSp>
      <p:pic>
        <p:nvPicPr>
          <p:cNvPr id="31" name="Picture 3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3726" y="6219946"/>
            <a:ext cx="1663274" cy="464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828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8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9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1" dur="indefinit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2" dur="indefinite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4" dur="indefinite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5" dur="indefinite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7" dur="indefinite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8" dur="indefinite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0" dur="indefinite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1" dur="indefinite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3" dur="indefinite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4" dur="indefinite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6" dur="indefinite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7" dur="indefinite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9" dur="indefinite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0" dur="indefinite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8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9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1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2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4" dur="indefinit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5" dur="indefinite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7" dur="indefinite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8" dur="indefinite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0" dur="indefinite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1" dur="indefinite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3" dur="indefinite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4" dur="indefinite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6" dur="indefinite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7" dur="indefinite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9" dur="indefinite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60" dur="indefinite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5" grpId="0"/>
      <p:bldP spid="11" grpId="0"/>
      <p:bldP spid="14" grpId="0"/>
      <p:bldP spid="18" grpId="0"/>
      <p:bldP spid="22" grpId="0"/>
      <p:bldP spid="24" grpId="0"/>
      <p:bldP spid="25" grpId="0"/>
      <p:bldP spid="26" grpId="0"/>
      <p:bldP spid="29" grpId="0"/>
      <p:bldP spid="6" grpId="0"/>
      <p:bldP spid="9" grpId="0"/>
      <p:bldP spid="10" grpId="0"/>
      <p:bldP spid="13" grpId="0"/>
      <p:bldP spid="15" grpId="0"/>
      <p:bldP spid="16" grpId="0"/>
      <p:bldP spid="17" grpId="0"/>
      <p:bldP spid="23" grpId="0"/>
      <p:bldP spid="27" grpId="0"/>
      <p:bldP spid="28" grpId="0"/>
      <p:bldP spid="30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31"/>
            </a:gs>
            <a:gs pos="100000">
              <a:srgbClr val="21390F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_17825.png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63301" y="-309204"/>
            <a:ext cx="6858000" cy="6858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3726" y="6219946"/>
            <a:ext cx="1663274" cy="46424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886503" y="4914373"/>
            <a:ext cx="2502195" cy="997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600" dirty="0" smtClean="0">
                <a:solidFill>
                  <a:srgbClr val="233B0E"/>
                </a:solidFill>
                <a:latin typeface="Helvetica Neue Bold Condensed"/>
                <a:cs typeface="Helvetica Neue Bold Condensed"/>
              </a:rPr>
              <a:t>BATCH JOBS</a:t>
            </a:r>
          </a:p>
          <a:p>
            <a:pPr>
              <a:lnSpc>
                <a:spcPct val="80000"/>
              </a:lnSpc>
            </a:pPr>
            <a:r>
              <a:rPr lang="en-US" sz="3600" dirty="0" smtClean="0">
                <a:solidFill>
                  <a:srgbClr val="233B0E"/>
                </a:solidFill>
                <a:latin typeface="Helvetica Neue Bold Condensed"/>
                <a:cs typeface="Helvetica Neue Bold Condensed"/>
              </a:rPr>
              <a:t>RUNNING 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390340" y="4588010"/>
            <a:ext cx="518558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SPRING XD</a:t>
            </a:r>
            <a:endParaRPr lang="en-US" sz="9000" dirty="0">
              <a:solidFill>
                <a:schemeClr val="bg1"/>
              </a:solidFill>
              <a:latin typeface="Helvetica Neue Bold Condensed"/>
              <a:cs typeface="Helvetica Neue Bold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35039696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31"/>
            </a:gs>
            <a:gs pos="100000">
              <a:srgbClr val="21390F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con_25092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80167" y="1037167"/>
            <a:ext cx="4783667" cy="478366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3726" y="6219946"/>
            <a:ext cx="1663274" cy="464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7227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242957" y="-132522"/>
            <a:ext cx="9596783" cy="7123044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474847" y="1546087"/>
            <a:ext cx="2582758" cy="2400657"/>
          </a:xfrm>
          <a:prstGeom prst="rect">
            <a:avLst/>
          </a:prstGeom>
          <a:noFill/>
          <a:effectLst>
            <a:outerShdw blurRad="12700" dist="76200" dir="2700000" algn="tl" rotWithShape="0">
              <a:srgbClr val="000000">
                <a:alpha val="96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15000" b="1" dirty="0" smtClean="0">
                <a:solidFill>
                  <a:srgbClr val="FFFFFF"/>
                </a:solidFill>
                <a:latin typeface="Edwardian Script ITC"/>
                <a:cs typeface="Edwardian Script ITC"/>
              </a:rPr>
              <a:t>The</a:t>
            </a:r>
            <a:endParaRPr lang="en-US" sz="15000" b="1" dirty="0">
              <a:solidFill>
                <a:srgbClr val="FFFFFF"/>
              </a:solidFill>
              <a:latin typeface="Edwardian Script ITC"/>
              <a:cs typeface="Edwardian Script ITC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699566" y="2065131"/>
            <a:ext cx="3608680" cy="2400657"/>
          </a:xfrm>
          <a:prstGeom prst="rect">
            <a:avLst/>
          </a:prstGeom>
          <a:noFill/>
          <a:effectLst>
            <a:outerShdw blurRad="12700" dist="76200" dir="2700000" algn="tl" rotWithShape="0">
              <a:prstClr val="black">
                <a:alpha val="93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15000" b="1" dirty="0" smtClean="0">
                <a:solidFill>
                  <a:srgbClr val="FFFFFF"/>
                </a:solidFill>
                <a:latin typeface="Edwardian Script ITC"/>
                <a:cs typeface="Edwardian Script ITC"/>
              </a:rPr>
              <a:t>End</a:t>
            </a:r>
            <a:endParaRPr lang="en-US" sz="15000" b="1" dirty="0">
              <a:solidFill>
                <a:srgbClr val="FFFFFF"/>
              </a:solidFill>
              <a:latin typeface="Edwardian Script ITC"/>
              <a:cs typeface="Edwardian Script ITC"/>
            </a:endParaRPr>
          </a:p>
        </p:txBody>
      </p:sp>
      <p:sp>
        <p:nvSpPr>
          <p:cNvPr id="8" name="Rectangle 7"/>
          <p:cNvSpPr/>
          <p:nvPr/>
        </p:nvSpPr>
        <p:spPr>
          <a:xfrm rot="1787991">
            <a:off x="-3595480" y="4322040"/>
            <a:ext cx="11573430" cy="5336965"/>
          </a:xfrm>
          <a:prstGeom prst="rect">
            <a:avLst/>
          </a:prstGeom>
          <a:solidFill>
            <a:srgbClr val="000000">
              <a:alpha val="72000"/>
            </a:srgbClr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6350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 rot="1106793">
            <a:off x="-363838" y="-3534833"/>
            <a:ext cx="11573430" cy="5336965"/>
          </a:xfrm>
          <a:prstGeom prst="rect">
            <a:avLst/>
          </a:prstGeom>
          <a:solidFill>
            <a:srgbClr val="000000">
              <a:alpha val="72000"/>
            </a:srgbClr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6350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0814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sdunn\Documents\Pivotal Open Source\Spring\presentation\assets\Logo_SpringByPivotal_Stacked_Larg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992396" y="1352015"/>
            <a:ext cx="3213306" cy="1044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Learn More.  Stay Connected.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304801" y="2800382"/>
            <a:ext cx="8537575" cy="4057617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400" b="1" dirty="0" smtClean="0">
                <a:solidFill>
                  <a:srgbClr val="427830"/>
                </a:solidFill>
              </a:rPr>
              <a:t>Spring Batch</a:t>
            </a:r>
          </a:p>
          <a:p>
            <a:pPr marL="0" indent="0">
              <a:buNone/>
            </a:pPr>
            <a:r>
              <a:rPr lang="en-US" sz="1800" b="1" dirty="0" smtClean="0"/>
              <a:t>Project:</a:t>
            </a:r>
            <a:r>
              <a:rPr lang="en-US" sz="1800" dirty="0" smtClean="0"/>
              <a:t> spring.io/spring-batch</a:t>
            </a:r>
          </a:p>
          <a:p>
            <a:pPr marL="0" indent="0">
              <a:buNone/>
            </a:pPr>
            <a:r>
              <a:rPr lang="en-US" sz="1800" b="1" dirty="0" err="1" smtClean="0"/>
              <a:t>Github</a:t>
            </a:r>
            <a:r>
              <a:rPr lang="en-US" sz="1800" b="1" dirty="0" smtClean="0"/>
              <a:t>: </a:t>
            </a:r>
            <a:r>
              <a:rPr lang="en-US" sz="1800" dirty="0" err="1" smtClean="0"/>
              <a:t>github.com</a:t>
            </a:r>
            <a:r>
              <a:rPr lang="en-US" sz="1800" dirty="0" smtClean="0"/>
              <a:t>/spring-projects/spring-batch</a:t>
            </a:r>
          </a:p>
          <a:p>
            <a:pPr marL="0" indent="0">
              <a:buNone/>
            </a:pPr>
            <a:r>
              <a:rPr lang="en-US" sz="1800" b="1" dirty="0" err="1" smtClean="0"/>
              <a:t>Jira</a:t>
            </a:r>
            <a:r>
              <a:rPr lang="en-US" sz="1800" b="1" dirty="0"/>
              <a:t>:</a:t>
            </a:r>
            <a:r>
              <a:rPr lang="en-US" sz="1800" dirty="0"/>
              <a:t> </a:t>
            </a:r>
            <a:r>
              <a:rPr lang="en-US" sz="1800" dirty="0" err="1" smtClean="0"/>
              <a:t>jira.spring.io</a:t>
            </a:r>
            <a:r>
              <a:rPr lang="en-US" sz="1800" dirty="0"/>
              <a:t>/browse/</a:t>
            </a:r>
            <a:r>
              <a:rPr lang="en-US" sz="1800" dirty="0" smtClean="0"/>
              <a:t>BATCH</a:t>
            </a:r>
          </a:p>
          <a:p>
            <a:pPr marL="0" indent="0">
              <a:buNone/>
            </a:pPr>
            <a:endParaRPr lang="en-US" sz="1100" dirty="0"/>
          </a:p>
          <a:p>
            <a:pPr marL="0" indent="0">
              <a:buNone/>
            </a:pPr>
            <a:r>
              <a:rPr lang="en-US" sz="2400" b="1" dirty="0" smtClean="0">
                <a:solidFill>
                  <a:srgbClr val="427830"/>
                </a:solidFill>
              </a:rPr>
              <a:t>Spring Boot</a:t>
            </a:r>
          </a:p>
          <a:p>
            <a:pPr marL="0" indent="0">
              <a:buNone/>
            </a:pPr>
            <a:r>
              <a:rPr lang="en-US" sz="1800" b="1" dirty="0" smtClean="0"/>
              <a:t>Project: </a:t>
            </a:r>
            <a:r>
              <a:rPr lang="en-US" sz="1800" dirty="0" err="1" smtClean="0"/>
              <a:t>spring.io</a:t>
            </a:r>
            <a:r>
              <a:rPr lang="en-US" sz="1800" dirty="0" smtClean="0"/>
              <a:t>/spring-boot</a:t>
            </a:r>
          </a:p>
          <a:p>
            <a:pPr marL="0" indent="0">
              <a:buNone/>
            </a:pPr>
            <a:r>
              <a:rPr lang="en-US" sz="1800" b="1" dirty="0" err="1" smtClean="0"/>
              <a:t>Github</a:t>
            </a:r>
            <a:r>
              <a:rPr lang="en-US" sz="1800" b="1" dirty="0" smtClean="0"/>
              <a:t>:</a:t>
            </a:r>
            <a:r>
              <a:rPr lang="en-US" sz="1800" dirty="0" smtClean="0"/>
              <a:t> </a:t>
            </a:r>
            <a:r>
              <a:rPr lang="en-US" sz="1800" dirty="0" err="1" smtClean="0"/>
              <a:t>github.com</a:t>
            </a:r>
            <a:r>
              <a:rPr lang="en-US" sz="1800" dirty="0" smtClean="0"/>
              <a:t>/spring-projects/spring-boot</a:t>
            </a:r>
          </a:p>
          <a:p>
            <a:pPr marL="0" indent="0">
              <a:buNone/>
            </a:pPr>
            <a:endParaRPr lang="en-US" sz="1100" dirty="0"/>
          </a:p>
          <a:p>
            <a:pPr marL="0" indent="0">
              <a:buNone/>
            </a:pPr>
            <a:r>
              <a:rPr lang="en-US" sz="2600" b="1" dirty="0" smtClean="0">
                <a:solidFill>
                  <a:srgbClr val="427830"/>
                </a:solidFill>
              </a:rPr>
              <a:t>Spring XD</a:t>
            </a:r>
          </a:p>
          <a:p>
            <a:pPr marL="0" indent="0">
              <a:buNone/>
            </a:pPr>
            <a:r>
              <a:rPr lang="en-US" sz="1800" b="1" dirty="0" smtClean="0">
                <a:solidFill>
                  <a:srgbClr val="000000"/>
                </a:solidFill>
              </a:rPr>
              <a:t>Project: </a:t>
            </a:r>
            <a:r>
              <a:rPr lang="en-US" sz="1800" dirty="0" err="1" smtClean="0">
                <a:solidFill>
                  <a:srgbClr val="000000"/>
                </a:solidFill>
              </a:rPr>
              <a:t>spring.io</a:t>
            </a:r>
            <a:r>
              <a:rPr lang="en-US" sz="1800" dirty="0" smtClean="0">
                <a:solidFill>
                  <a:srgbClr val="000000"/>
                </a:solidFill>
              </a:rPr>
              <a:t>/spring-</a:t>
            </a:r>
            <a:r>
              <a:rPr lang="en-US" sz="1800" dirty="0" err="1" smtClean="0">
                <a:solidFill>
                  <a:srgbClr val="000000"/>
                </a:solidFill>
              </a:rPr>
              <a:t>xd</a:t>
            </a:r>
            <a:endParaRPr lang="en-US" sz="1800" dirty="0" smtClean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sz="1800" b="1" dirty="0" err="1" smtClean="0">
                <a:solidFill>
                  <a:srgbClr val="000000"/>
                </a:solidFill>
              </a:rPr>
              <a:t>Github</a:t>
            </a:r>
            <a:r>
              <a:rPr lang="en-US" sz="1800" dirty="0">
                <a:solidFill>
                  <a:srgbClr val="000000"/>
                </a:solidFill>
              </a:rPr>
              <a:t>:</a:t>
            </a:r>
            <a:r>
              <a:rPr lang="en-US" sz="1800" dirty="0" smtClean="0">
                <a:solidFill>
                  <a:srgbClr val="000000"/>
                </a:solidFill>
              </a:rPr>
              <a:t> </a:t>
            </a:r>
            <a:r>
              <a:rPr lang="en-US" sz="1800" dirty="0" err="1" smtClean="0">
                <a:solidFill>
                  <a:srgbClr val="000000"/>
                </a:solidFill>
              </a:rPr>
              <a:t>github.com</a:t>
            </a:r>
            <a:r>
              <a:rPr lang="en-US" sz="1800" dirty="0" smtClean="0">
                <a:solidFill>
                  <a:srgbClr val="000000"/>
                </a:solidFill>
              </a:rPr>
              <a:t>/spring-projects/spring-</a:t>
            </a:r>
            <a:r>
              <a:rPr lang="en-US" sz="1800" dirty="0" err="1" smtClean="0">
                <a:solidFill>
                  <a:srgbClr val="000000"/>
                </a:solidFill>
              </a:rPr>
              <a:t>xd</a:t>
            </a:r>
            <a:endParaRPr lang="en-US" sz="1800" dirty="0" smtClean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sz="1800" b="1" dirty="0" err="1" smtClean="0">
                <a:solidFill>
                  <a:srgbClr val="000000"/>
                </a:solidFill>
              </a:rPr>
              <a:t>Jira</a:t>
            </a:r>
            <a:r>
              <a:rPr lang="en-US" sz="1800" b="1" dirty="0" smtClean="0">
                <a:solidFill>
                  <a:srgbClr val="000000"/>
                </a:solidFill>
              </a:rPr>
              <a:t>:</a:t>
            </a:r>
            <a:r>
              <a:rPr lang="en-US" sz="1800" dirty="0" smtClean="0">
                <a:solidFill>
                  <a:srgbClr val="000000"/>
                </a:solidFill>
              </a:rPr>
              <a:t> </a:t>
            </a:r>
            <a:r>
              <a:rPr lang="en-US" sz="1800" dirty="0" err="1" smtClean="0">
                <a:solidFill>
                  <a:srgbClr val="000000"/>
                </a:solidFill>
              </a:rPr>
              <a:t>jira.spring.io</a:t>
            </a:r>
            <a:r>
              <a:rPr lang="en-US" sz="1800" dirty="0" smtClean="0">
                <a:solidFill>
                  <a:srgbClr val="000000"/>
                </a:solidFill>
              </a:rPr>
              <a:t>/browse/XD</a:t>
            </a:r>
          </a:p>
          <a:p>
            <a:pPr marL="0" indent="0">
              <a:buNone/>
            </a:pPr>
            <a:endParaRPr lang="en-US" sz="1900" dirty="0" smtClean="0">
              <a:solidFill>
                <a:srgbClr val="42783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888509" y="2800383"/>
            <a:ext cx="3953866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l">
              <a:lnSpc>
                <a:spcPts val="2400"/>
              </a:lnSpc>
              <a:spcBef>
                <a:spcPts val="1000"/>
              </a:spcBef>
              <a:spcAft>
                <a:spcPct val="0"/>
              </a:spcAft>
              <a:buClr>
                <a:srgbClr val="387C2C"/>
              </a:buClr>
              <a:buSzPct val="115000"/>
              <a:defRPr/>
            </a:pPr>
            <a:r>
              <a:rPr lang="en-US" sz="1800" b="1" kern="0" dirty="0">
                <a:solidFill>
                  <a:srgbClr val="387C2C"/>
                </a:solidFill>
                <a:latin typeface="Arial" pitchFamily="34" charset="0"/>
                <a:ea typeface="+mn-ea"/>
              </a:rPr>
              <a:t>Twitter: </a:t>
            </a:r>
            <a:r>
              <a:rPr lang="en-US" sz="1800" b="1" kern="0" dirty="0">
                <a:solidFill>
                  <a:srgbClr val="333333"/>
                </a:solidFill>
                <a:latin typeface="Arial" pitchFamily="34" charset="0"/>
                <a:ea typeface="+mn-ea"/>
              </a:rPr>
              <a:t>twitter.com/</a:t>
            </a:r>
            <a:r>
              <a:rPr lang="en-US" sz="1800" b="1" kern="0" dirty="0" err="1">
                <a:solidFill>
                  <a:srgbClr val="333333"/>
                </a:solidFill>
                <a:latin typeface="Arial" pitchFamily="34" charset="0"/>
                <a:ea typeface="+mn-ea"/>
              </a:rPr>
              <a:t>springcentral</a:t>
            </a:r>
            <a:endParaRPr lang="en-US" sz="1800" b="1" kern="0" dirty="0">
              <a:solidFill>
                <a:srgbClr val="FF0000"/>
              </a:solidFill>
              <a:latin typeface="Arial" pitchFamily="34" charset="0"/>
              <a:ea typeface="+mn-ea"/>
            </a:endParaRPr>
          </a:p>
          <a:p>
            <a:pPr lvl="0" algn="l">
              <a:lnSpc>
                <a:spcPts val="2400"/>
              </a:lnSpc>
              <a:spcBef>
                <a:spcPts val="1000"/>
              </a:spcBef>
              <a:spcAft>
                <a:spcPct val="0"/>
              </a:spcAft>
              <a:buClr>
                <a:srgbClr val="387C2C"/>
              </a:buClr>
              <a:buSzPct val="115000"/>
              <a:defRPr/>
            </a:pPr>
            <a:r>
              <a:rPr lang="en-US" sz="1800" b="1" kern="0" dirty="0">
                <a:solidFill>
                  <a:srgbClr val="387C2C"/>
                </a:solidFill>
                <a:latin typeface="Arial" pitchFamily="34" charset="0"/>
                <a:ea typeface="+mn-ea"/>
              </a:rPr>
              <a:t>YouTube: </a:t>
            </a:r>
            <a:r>
              <a:rPr lang="en-US" sz="1800" b="1" kern="0" dirty="0">
                <a:solidFill>
                  <a:srgbClr val="333333"/>
                </a:solidFill>
                <a:latin typeface="Arial" pitchFamily="34" charset="0"/>
                <a:ea typeface="+mn-ea"/>
              </a:rPr>
              <a:t>spring.io/video</a:t>
            </a:r>
          </a:p>
          <a:p>
            <a:pPr lvl="0" algn="l">
              <a:lnSpc>
                <a:spcPts val="2400"/>
              </a:lnSpc>
              <a:spcBef>
                <a:spcPts val="1000"/>
              </a:spcBef>
              <a:spcAft>
                <a:spcPct val="0"/>
              </a:spcAft>
              <a:buClr>
                <a:srgbClr val="387C2C"/>
              </a:buClr>
              <a:buSzPct val="115000"/>
              <a:defRPr/>
            </a:pPr>
            <a:r>
              <a:rPr lang="en-US" sz="1800" b="1" kern="0" dirty="0">
                <a:solidFill>
                  <a:srgbClr val="387C2C"/>
                </a:solidFill>
                <a:latin typeface="Arial" pitchFamily="34" charset="0"/>
                <a:ea typeface="+mn-ea"/>
              </a:rPr>
              <a:t>LinkedIn: </a:t>
            </a:r>
            <a:r>
              <a:rPr lang="en-US" sz="1800" b="1" kern="0" dirty="0">
                <a:solidFill>
                  <a:srgbClr val="333333"/>
                </a:solidFill>
                <a:latin typeface="Arial" pitchFamily="34" charset="0"/>
                <a:ea typeface="+mn-ea"/>
              </a:rPr>
              <a:t>spring.io/</a:t>
            </a:r>
            <a:r>
              <a:rPr lang="en-US" sz="1800" b="1" kern="0" dirty="0" err="1">
                <a:solidFill>
                  <a:srgbClr val="333333"/>
                </a:solidFill>
                <a:latin typeface="Arial" pitchFamily="34" charset="0"/>
                <a:ea typeface="+mn-ea"/>
              </a:rPr>
              <a:t>linkedin</a:t>
            </a:r>
            <a:endParaRPr lang="en-US" sz="1800" b="1" kern="0" dirty="0">
              <a:solidFill>
                <a:srgbClr val="333333"/>
              </a:solidFill>
              <a:latin typeface="Arial" pitchFamily="34" charset="0"/>
              <a:ea typeface="+mn-ea"/>
            </a:endParaRPr>
          </a:p>
          <a:p>
            <a:pPr lvl="0" algn="l">
              <a:lnSpc>
                <a:spcPts val="2400"/>
              </a:lnSpc>
              <a:spcBef>
                <a:spcPts val="1000"/>
              </a:spcBef>
              <a:spcAft>
                <a:spcPct val="0"/>
              </a:spcAft>
              <a:buClr>
                <a:srgbClr val="387C2C"/>
              </a:buClr>
              <a:buSzPct val="115000"/>
              <a:defRPr/>
            </a:pPr>
            <a:r>
              <a:rPr lang="en-US" sz="1800" b="1" kern="0" dirty="0">
                <a:solidFill>
                  <a:srgbClr val="387C2C"/>
                </a:solidFill>
                <a:latin typeface="Arial" pitchFamily="34" charset="0"/>
                <a:ea typeface="+mn-ea"/>
              </a:rPr>
              <a:t>Google Plus: </a:t>
            </a:r>
            <a:r>
              <a:rPr lang="en-US" sz="1800" b="1" kern="0" dirty="0">
                <a:solidFill>
                  <a:srgbClr val="333333"/>
                </a:solidFill>
                <a:latin typeface="Arial" pitchFamily="34" charset="0"/>
                <a:ea typeface="+mn-ea"/>
              </a:rPr>
              <a:t>spring.io/</a:t>
            </a:r>
            <a:r>
              <a:rPr lang="en-US" sz="1800" b="1" kern="0" dirty="0" err="1">
                <a:solidFill>
                  <a:srgbClr val="333333"/>
                </a:solidFill>
                <a:latin typeface="Arial" pitchFamily="34" charset="0"/>
                <a:ea typeface="+mn-ea"/>
              </a:rPr>
              <a:t>gplus</a:t>
            </a:r>
            <a:endParaRPr lang="en-US" sz="1800" b="1" kern="0" dirty="0">
              <a:solidFill>
                <a:srgbClr val="333333"/>
              </a:solidFill>
              <a:latin typeface="Arial" pitchFamily="34" charset="0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16934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4C4642"/>
            </a:gs>
            <a:gs pos="100000">
              <a:srgbClr val="272422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/>
          <p:cNvGrpSpPr/>
          <p:nvPr/>
        </p:nvGrpSpPr>
        <p:grpSpPr>
          <a:xfrm>
            <a:off x="953926" y="1350023"/>
            <a:ext cx="7236149" cy="4157954"/>
            <a:chOff x="1067681" y="917893"/>
            <a:chExt cx="7236149" cy="4157954"/>
          </a:xfrm>
        </p:grpSpPr>
        <p:pic>
          <p:nvPicPr>
            <p:cNvPr id="2" name="Picture 1" descr="icon_4078.png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01244" y="2416472"/>
              <a:ext cx="739629" cy="739629"/>
            </a:xfrm>
            <a:prstGeom prst="rect">
              <a:avLst/>
            </a:prstGeom>
          </p:spPr>
        </p:pic>
        <p:pic>
          <p:nvPicPr>
            <p:cNvPr id="3" name="Picture 2" descr="icon_6692.png"/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486199" y="3873437"/>
              <a:ext cx="769718" cy="769718"/>
            </a:xfrm>
            <a:prstGeom prst="rect">
              <a:avLst/>
            </a:prstGeom>
          </p:spPr>
        </p:pic>
        <p:pic>
          <p:nvPicPr>
            <p:cNvPr id="17" name="Picture 16" descr="icon_25092.png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447742" y="937122"/>
              <a:ext cx="846633" cy="846633"/>
            </a:xfrm>
            <a:prstGeom prst="rect">
              <a:avLst/>
            </a:prstGeom>
          </p:spPr>
        </p:pic>
        <p:pic>
          <p:nvPicPr>
            <p:cNvPr id="7" name="Picture 6" descr="icon_15531.png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06339" y="3815751"/>
              <a:ext cx="846633" cy="846633"/>
            </a:xfrm>
            <a:prstGeom prst="rect">
              <a:avLst/>
            </a:prstGeom>
          </p:spPr>
        </p:pic>
        <p:pic>
          <p:nvPicPr>
            <p:cNvPr id="15" name="Picture 14" descr="icon_23552.png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06339" y="2343741"/>
              <a:ext cx="846633" cy="846633"/>
            </a:xfrm>
            <a:prstGeom prst="rect">
              <a:avLst/>
            </a:prstGeom>
          </p:spPr>
        </p:pic>
        <p:pic>
          <p:nvPicPr>
            <p:cNvPr id="20" name="Picture 19" descr="icon_26635.png"/>
            <p:cNvPicPr>
              <a:picLocks noChangeAspect="1"/>
            </p:cNvPicPr>
            <p:nvPr/>
          </p:nvPicPr>
          <p:blipFill>
            <a:blip r:embed="rId9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06339" y="917893"/>
              <a:ext cx="846633" cy="846633"/>
            </a:xfrm>
            <a:prstGeom prst="rect">
              <a:avLst/>
            </a:prstGeom>
          </p:spPr>
        </p:pic>
        <p:pic>
          <p:nvPicPr>
            <p:cNvPr id="14" name="Picture 13" descr="icon_17825.png"/>
            <p:cNvPicPr>
              <a:picLocks noChangeAspect="1"/>
            </p:cNvPicPr>
            <p:nvPr/>
          </p:nvPicPr>
          <p:blipFill>
            <a:blip r:embed="rId11" cstate="print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668443" y="2343741"/>
              <a:ext cx="846633" cy="846633"/>
            </a:xfrm>
            <a:prstGeom prst="rect">
              <a:avLst/>
            </a:prstGeom>
          </p:spPr>
        </p:pic>
        <p:pic>
          <p:nvPicPr>
            <p:cNvPr id="16" name="Picture 15" descr="icon_24516.png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668443" y="917893"/>
              <a:ext cx="846633" cy="846633"/>
            </a:xfrm>
            <a:prstGeom prst="rect">
              <a:avLst/>
            </a:prstGeom>
          </p:spPr>
        </p:pic>
        <p:pic>
          <p:nvPicPr>
            <p:cNvPr id="23" name="Picture 22" descr="icon_38901.png"/>
            <p:cNvPicPr>
              <a:picLocks noChangeAspect="1"/>
            </p:cNvPicPr>
            <p:nvPr/>
          </p:nvPicPr>
          <p:blipFill>
            <a:blip r:embed="rId14" cstate="print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668443" y="3815751"/>
              <a:ext cx="846633" cy="846633"/>
            </a:xfrm>
            <a:prstGeom prst="rect">
              <a:avLst/>
            </a:prstGeom>
          </p:spPr>
        </p:pic>
        <p:pic>
          <p:nvPicPr>
            <p:cNvPr id="8" name="Picture 7" descr="icon_15885.png"/>
            <p:cNvPicPr>
              <a:picLocks noChangeAspect="1"/>
            </p:cNvPicPr>
            <p:nvPr/>
          </p:nvPicPr>
          <p:blipFill>
            <a:blip r:embed="rId16" cstate="print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227041" y="917893"/>
              <a:ext cx="846633" cy="846633"/>
            </a:xfrm>
            <a:prstGeom prst="rect">
              <a:avLst/>
            </a:prstGeom>
          </p:spPr>
        </p:pic>
        <p:pic>
          <p:nvPicPr>
            <p:cNvPr id="22" name="Picture 21" descr="icon_27889.png"/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227041" y="2343741"/>
              <a:ext cx="846633" cy="846633"/>
            </a:xfrm>
            <a:prstGeom prst="rect">
              <a:avLst/>
            </a:prstGeom>
          </p:spPr>
        </p:pic>
        <p:pic>
          <p:nvPicPr>
            <p:cNvPr id="24" name="Picture 23" descr="icon_43500.png"/>
            <p:cNvPicPr>
              <a:picLocks noChangeAspect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227041" y="3815751"/>
              <a:ext cx="846633" cy="846633"/>
            </a:xfrm>
            <a:prstGeom prst="rect">
              <a:avLst/>
            </a:prstGeom>
          </p:spPr>
        </p:pic>
        <p:sp>
          <p:nvSpPr>
            <p:cNvPr id="26" name="TextBox 25"/>
            <p:cNvSpPr txBox="1"/>
            <p:nvPr/>
          </p:nvSpPr>
          <p:spPr>
            <a:xfrm>
              <a:off x="3033672" y="3176847"/>
              <a:ext cx="15954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Syringe by </a:t>
              </a:r>
              <a:r>
                <a:rPr lang="en-US" sz="1000" dirty="0" err="1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Gilad</a:t>
              </a:r>
              <a:r>
                <a:rPr lang="en-US" sz="1000" dirty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 Fried from </a:t>
              </a:r>
              <a:endParaRPr lang="en-US" sz="1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endParaRPr>
            </a:p>
            <a:p>
              <a:pPr algn="ctr"/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The </a:t>
              </a:r>
              <a:r>
                <a:rPr lang="en-US" sz="1000" dirty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Noun Project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2919470" y="4664995"/>
              <a:ext cx="187743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Hammock by Adam  Mullin from </a:t>
              </a:r>
              <a:endParaRPr lang="en-US" sz="1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endParaRPr>
            </a:p>
            <a:p>
              <a:pPr algn="ctr"/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The </a:t>
              </a:r>
              <a:r>
                <a:rPr lang="en-US" sz="1000" dirty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Noun Project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6377631" y="4672575"/>
              <a:ext cx="190308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Database by Anton </a:t>
              </a:r>
              <a:r>
                <a:rPr lang="en-US" sz="1000" dirty="0" err="1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Outkine</a:t>
              </a:r>
              <a:r>
                <a:rPr lang="en-US" sz="1000" dirty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 from </a:t>
              </a:r>
              <a:endParaRPr lang="en-US" sz="1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endParaRPr>
            </a:p>
            <a:p>
              <a:pPr algn="ctr"/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The </a:t>
              </a:r>
              <a:r>
                <a:rPr lang="en-US" sz="1000" dirty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Noun Project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4616489" y="1783563"/>
              <a:ext cx="177443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Servers by Jaime Carrion from </a:t>
              </a:r>
              <a:endParaRPr lang="en-US" sz="1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endParaRPr>
            </a:p>
            <a:p>
              <a:pPr algn="ctr"/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The </a:t>
              </a:r>
              <a:r>
                <a:rPr lang="en-US" sz="1000" dirty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Noun Project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240818" y="3206282"/>
              <a:ext cx="170188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Running by Dillon </a:t>
              </a:r>
              <a:r>
                <a:rPr lang="en-US" sz="1000" dirty="0" err="1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Arloff</a:t>
              </a:r>
              <a:r>
                <a:rPr lang="en-US" sz="1000" dirty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 </a:t>
              </a:r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from</a:t>
              </a:r>
            </a:p>
            <a:p>
              <a:pPr algn="ctr"/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The </a:t>
              </a:r>
              <a:r>
                <a:rPr lang="en-US" sz="1000" dirty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Noun Project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6368685" y="3201037"/>
              <a:ext cx="193514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Arrows by Juan Pablo Bravo </a:t>
              </a:r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from</a:t>
              </a:r>
            </a:p>
            <a:p>
              <a:pPr algn="ctr"/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The </a:t>
              </a:r>
              <a:r>
                <a:rPr lang="en-US" sz="1000" dirty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Noun Project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165865" y="1783564"/>
              <a:ext cx="185178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Increase by </a:t>
              </a:r>
              <a:r>
                <a:rPr lang="en-US" sz="1000" dirty="0" err="1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Attilio</a:t>
              </a:r>
              <a:r>
                <a:rPr lang="en-US" sz="1000" dirty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 </a:t>
              </a:r>
              <a:r>
                <a:rPr lang="en-US" sz="1000" dirty="0" err="1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Baghino</a:t>
              </a:r>
              <a:r>
                <a:rPr lang="en-US" sz="1000" dirty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 </a:t>
              </a:r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from</a:t>
              </a:r>
            </a:p>
            <a:p>
              <a:pPr algn="ctr"/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The </a:t>
              </a:r>
              <a:r>
                <a:rPr lang="en-US" sz="1000" dirty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Noun Project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2968739" y="1807754"/>
              <a:ext cx="178174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Question by Jessica Lock </a:t>
              </a:r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from</a:t>
              </a:r>
            </a:p>
            <a:p>
              <a:pPr algn="ctr"/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The </a:t>
              </a:r>
              <a:r>
                <a:rPr lang="en-US" sz="1000" dirty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Noun Project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6343992" y="1788419"/>
              <a:ext cx="191408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Twitter by Maria Maldonado </a:t>
              </a:r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from</a:t>
              </a:r>
            </a:p>
            <a:p>
              <a:pPr algn="ctr"/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The </a:t>
              </a:r>
              <a:r>
                <a:rPr lang="en-US" sz="1000" dirty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Noun Project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4836633" y="3210803"/>
              <a:ext cx="162095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List by </a:t>
              </a:r>
              <a:r>
                <a:rPr lang="en-US" sz="1000" dirty="0" err="1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Agus</a:t>
              </a:r>
              <a:r>
                <a:rPr lang="en-US" sz="1000" dirty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 </a:t>
              </a:r>
              <a:r>
                <a:rPr lang="en-US" sz="1000" dirty="0" err="1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Purwanto</a:t>
              </a:r>
              <a:r>
                <a:rPr lang="en-US" sz="1000" dirty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 </a:t>
              </a:r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from</a:t>
              </a:r>
            </a:p>
            <a:p>
              <a:pPr algn="ctr"/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The </a:t>
              </a:r>
              <a:r>
                <a:rPr lang="en-US" sz="1000" dirty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Noun Project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067681" y="4675737"/>
              <a:ext cx="204815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Tank by Renan Ferreira Santos </a:t>
              </a:r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from</a:t>
              </a:r>
            </a:p>
            <a:p>
              <a:pPr algn="ctr"/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The </a:t>
              </a:r>
              <a:r>
                <a:rPr lang="en-US" sz="1000" dirty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Noun Project</a:t>
              </a: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787197" y="4664995"/>
              <a:ext cx="167866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Architect by Luis Prado </a:t>
              </a:r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from</a:t>
              </a:r>
            </a:p>
            <a:p>
              <a:pPr algn="ctr"/>
              <a:r>
                <a:rPr lang="en-US" sz="1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The </a:t>
              </a:r>
              <a:r>
                <a:rPr lang="en-US" sz="1000" dirty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Noun Project</a:t>
              </a:r>
            </a:p>
          </p:txBody>
        </p:sp>
      </p:grpSp>
      <p:pic>
        <p:nvPicPr>
          <p:cNvPr id="43" name="Picture 42" descr="SpringBrown.png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3726" y="6219946"/>
            <a:ext cx="1663274" cy="464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7918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762286" y="2767281"/>
            <a:ext cx="361942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JSR-352</a:t>
            </a:r>
            <a:endParaRPr lang="en-US" sz="8000" dirty="0">
              <a:solidFill>
                <a:schemeClr val="bg1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3726" y="6219946"/>
            <a:ext cx="1663274" cy="464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846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:\Users\sdunn\Documents\Pivotal\brand\logo\project icons\spring-batch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61806" y="2797091"/>
            <a:ext cx="1263819" cy="1263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5" descr="C:\Users\sdunn\Documents\Pivotal\brand\logo\project icons\spring-boot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39281" y="2797091"/>
            <a:ext cx="1263819" cy="1263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 flipH="1">
            <a:off x="3298345" y="2886506"/>
            <a:ext cx="4516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Helvetica Neue Bold Condensed"/>
                <a:cs typeface="Helvetica Neue Bold Condensed"/>
              </a:rPr>
              <a:t>+</a:t>
            </a:r>
            <a:endParaRPr lang="en-US" sz="4800" dirty="0">
              <a:latin typeface="Helvetica Neue Bold Condensed"/>
              <a:cs typeface="Helvetica Neue Bold Condensed"/>
            </a:endParaRPr>
          </a:p>
        </p:txBody>
      </p:sp>
      <p:sp>
        <p:nvSpPr>
          <p:cNvPr id="7" name="TextBox 6"/>
          <p:cNvSpPr txBox="1"/>
          <p:nvPr/>
        </p:nvSpPr>
        <p:spPr>
          <a:xfrm flipH="1">
            <a:off x="5394480" y="2886506"/>
            <a:ext cx="4516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Helvetica Neue Bold Condensed"/>
                <a:cs typeface="Helvetica Neue Bold Condensed"/>
              </a:rPr>
              <a:t>=</a:t>
            </a:r>
            <a:endParaRPr lang="en-US" sz="4800" dirty="0">
              <a:latin typeface="Helvetica Neue Bold Condensed"/>
              <a:cs typeface="Helvetica Neue Bold Condensed"/>
            </a:endParaRPr>
          </a:p>
        </p:txBody>
      </p:sp>
      <p:pic>
        <p:nvPicPr>
          <p:cNvPr id="8" name="Picture 7" descr="icon_187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65112" y="2820459"/>
            <a:ext cx="1217082" cy="121708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3726" y="6219946"/>
            <a:ext cx="1663274" cy="464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8432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9EFFF8"/>
            </a:gs>
            <a:gs pos="100000">
              <a:srgbClr val="50A19C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/>
          <p:cNvGrpSpPr/>
          <p:nvPr/>
        </p:nvGrpSpPr>
        <p:grpSpPr>
          <a:xfrm>
            <a:off x="2714966" y="970165"/>
            <a:ext cx="5470202" cy="5130903"/>
            <a:chOff x="2639641" y="640313"/>
            <a:chExt cx="5470202" cy="5130903"/>
          </a:xfrm>
        </p:grpSpPr>
        <p:sp>
          <p:nvSpPr>
            <p:cNvPr id="19" name="TextBox 18"/>
            <p:cNvSpPr txBox="1"/>
            <p:nvPr/>
          </p:nvSpPr>
          <p:spPr>
            <a:xfrm>
              <a:off x="2639641" y="640313"/>
              <a:ext cx="3698436" cy="31700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0" b="1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BIG</a:t>
              </a:r>
              <a:endParaRPr lang="en-US" sz="20000" b="1" dirty="0">
                <a:solidFill>
                  <a:schemeClr val="bg1"/>
                </a:solidFill>
                <a:latin typeface="Helvetica Neue Bold Condensed"/>
                <a:cs typeface="Helvetica Neue Bold Condensed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641679" y="2601117"/>
              <a:ext cx="5468164" cy="31700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0" b="1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Helvetica Neue Bold Condensed"/>
                  <a:cs typeface="Helvetica Neue Bold Condensed"/>
                </a:rPr>
                <a:t>DATA</a:t>
              </a:r>
              <a:endParaRPr lang="en-US" sz="20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Helvetica Neue Bold Condensed"/>
                <a:cs typeface="Helvetica Neue Bold Condensed"/>
              </a:endParaRP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7486046" y="3061512"/>
            <a:ext cx="919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Helvetica Neue Light"/>
                <a:cs typeface="Helvetica Neue Light"/>
              </a:rPr>
              <a:t>FLUME</a:t>
            </a:r>
            <a:endParaRPr lang="en-US" dirty="0">
              <a:latin typeface="Helvetica Neue Light"/>
              <a:cs typeface="Helvetica Neue Light"/>
            </a:endParaRPr>
          </a:p>
        </p:txBody>
      </p:sp>
      <p:sp>
        <p:nvSpPr>
          <p:cNvPr id="6" name="TextBox 5"/>
          <p:cNvSpPr txBox="1"/>
          <p:nvPr/>
        </p:nvSpPr>
        <p:spPr>
          <a:xfrm rot="16200000">
            <a:off x="1647278" y="3756389"/>
            <a:ext cx="847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1F497D"/>
                </a:solidFill>
                <a:latin typeface="Helvetica Neue Light"/>
                <a:cs typeface="Helvetica Neue Light"/>
              </a:rPr>
              <a:t>OOZIE</a:t>
            </a:r>
            <a:endParaRPr lang="en-US" dirty="0">
              <a:solidFill>
                <a:srgbClr val="1F497D"/>
              </a:solidFill>
              <a:latin typeface="Helvetica Neue Light"/>
              <a:cs typeface="Helvetica Neue Light"/>
            </a:endParaRPr>
          </a:p>
        </p:txBody>
      </p:sp>
      <p:sp>
        <p:nvSpPr>
          <p:cNvPr id="7" name="TextBox 6"/>
          <p:cNvSpPr txBox="1"/>
          <p:nvPr/>
        </p:nvSpPr>
        <p:spPr>
          <a:xfrm rot="16200000">
            <a:off x="5412691" y="4259433"/>
            <a:ext cx="552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Helvetica Neue Light"/>
                <a:cs typeface="Helvetica Neue Light"/>
              </a:rPr>
              <a:t>PIG</a:t>
            </a:r>
            <a:endParaRPr lang="en-US" dirty="0">
              <a:solidFill>
                <a:schemeClr val="bg1">
                  <a:lumMod val="50000"/>
                </a:schemeClr>
              </a:solidFill>
              <a:latin typeface="Helvetica Neue Light"/>
              <a:cs typeface="Helvetica Neue Ligh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017197" y="3571723"/>
            <a:ext cx="672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  <a:latin typeface="Helvetica Neue Light"/>
                <a:cs typeface="Helvetica Neue Light"/>
              </a:rPr>
              <a:t>HIVE</a:t>
            </a:r>
            <a:endParaRPr lang="en-US" dirty="0">
              <a:solidFill>
                <a:schemeClr val="tx2"/>
              </a:solidFill>
              <a:latin typeface="Helvetica Neue Light"/>
              <a:cs typeface="Helvetica Neue Light"/>
            </a:endParaRPr>
          </a:p>
        </p:txBody>
      </p:sp>
      <p:sp>
        <p:nvSpPr>
          <p:cNvPr id="9" name="TextBox 8"/>
          <p:cNvSpPr txBox="1"/>
          <p:nvPr/>
        </p:nvSpPr>
        <p:spPr>
          <a:xfrm rot="16200000">
            <a:off x="1310095" y="3956797"/>
            <a:ext cx="248167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>
                <a:solidFill>
                  <a:schemeClr val="bg1">
                    <a:lumMod val="50000"/>
                  </a:schemeClr>
                </a:solidFill>
                <a:latin typeface="Helvetica Neue Bold Condensed"/>
                <a:cs typeface="Helvetica Neue Bold Condensed"/>
              </a:rPr>
              <a:t>HADOOP</a:t>
            </a:r>
            <a:endParaRPr lang="en-US" sz="5400" dirty="0">
              <a:solidFill>
                <a:schemeClr val="bg1">
                  <a:lumMod val="50000"/>
                </a:schemeClr>
              </a:solidFill>
              <a:latin typeface="Helvetica Neue Bold Condensed"/>
              <a:cs typeface="Helvetica Neue Bold Condensed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52451" y="2754967"/>
            <a:ext cx="232758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1F497D"/>
                </a:solidFill>
                <a:latin typeface="Helvetica Neue Bold Condensed"/>
                <a:cs typeface="Helvetica Neue Bold Condensed"/>
              </a:rPr>
              <a:t>MAP REDUCE</a:t>
            </a:r>
            <a:endParaRPr lang="en-US" sz="3200" dirty="0">
              <a:solidFill>
                <a:srgbClr val="1F497D"/>
              </a:solidFill>
              <a:latin typeface="Helvetica Neue Bold Condensed"/>
              <a:cs typeface="Helvetica Neue Bold Condensed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232243" y="3061512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Helvetica Neue Light"/>
                <a:cs typeface="Helvetica Neue Light"/>
              </a:rPr>
              <a:t>MAHOUT</a:t>
            </a:r>
            <a:endParaRPr lang="en-US" dirty="0">
              <a:latin typeface="Helvetica Neue Light"/>
              <a:cs typeface="Helvetica Neue Light"/>
            </a:endParaRPr>
          </a:p>
        </p:txBody>
      </p:sp>
      <p:sp>
        <p:nvSpPr>
          <p:cNvPr id="13" name="TextBox 12"/>
          <p:cNvSpPr txBox="1"/>
          <p:nvPr/>
        </p:nvSpPr>
        <p:spPr>
          <a:xfrm rot="16200000">
            <a:off x="1377509" y="3743742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Helvetica Neue Bold Condensed"/>
                <a:cs typeface="Helvetica Neue Bold Condensed"/>
              </a:rPr>
              <a:t>SPARK</a:t>
            </a:r>
            <a:endParaRPr lang="en-US" dirty="0">
              <a:latin typeface="Helvetica Neue Bold Condensed"/>
              <a:cs typeface="Helvetica Neue Bold Condensed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794009" y="2018891"/>
            <a:ext cx="6811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  <a:latin typeface="Helvetica Neue Bold Condensed"/>
                <a:cs typeface="Helvetica Neue Bold Condensed"/>
              </a:rPr>
              <a:t>YARN</a:t>
            </a:r>
            <a:endParaRPr lang="en-US" dirty="0">
              <a:solidFill>
                <a:schemeClr val="tx2"/>
              </a:solidFill>
              <a:latin typeface="Helvetica Neue Bold Condensed"/>
              <a:cs typeface="Helvetica Neue Bold Condensed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624836" y="2312794"/>
            <a:ext cx="9288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Helvetica Neue Light"/>
                <a:cs typeface="Helvetica Neue Light"/>
              </a:rPr>
              <a:t>HBASE</a:t>
            </a:r>
            <a:endParaRPr lang="en-US" dirty="0">
              <a:latin typeface="Helvetica Neue Light"/>
              <a:cs typeface="Helvetica Neue Light"/>
            </a:endParaRPr>
          </a:p>
        </p:txBody>
      </p:sp>
      <p:sp>
        <p:nvSpPr>
          <p:cNvPr id="16" name="TextBox 15"/>
          <p:cNvSpPr txBox="1"/>
          <p:nvPr/>
        </p:nvSpPr>
        <p:spPr>
          <a:xfrm rot="16200000">
            <a:off x="2153936" y="2056821"/>
            <a:ext cx="1026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Helvetica Neue Light"/>
                <a:cs typeface="Helvetica Neue Light"/>
              </a:rPr>
              <a:t>AMBARI</a:t>
            </a:r>
            <a:endParaRPr lang="en-US" dirty="0">
              <a:latin typeface="Helvetica Neue Light"/>
              <a:cs typeface="Helvetica Neue Light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46464" y="2311990"/>
            <a:ext cx="988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Helvetica Neue Light"/>
                <a:cs typeface="Helvetica Neue Light"/>
              </a:rPr>
              <a:t>SQOOP</a:t>
            </a:r>
            <a:endParaRPr lang="en-US" dirty="0">
              <a:latin typeface="Helvetica Neue Light"/>
              <a:cs typeface="Helvetica Neue Light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523951" y="2333702"/>
            <a:ext cx="975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Helvetica Neue Light"/>
                <a:cs typeface="Helvetica Neue Light"/>
              </a:rPr>
              <a:t>STORM</a:t>
            </a:r>
            <a:endParaRPr lang="en-US" dirty="0">
              <a:latin typeface="Helvetica Neue Light"/>
              <a:cs typeface="Helvetica Neue Light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219749" y="2585576"/>
            <a:ext cx="29809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latin typeface="Helvetica Neue Bold Condensed"/>
                <a:cs typeface="Helvetica Neue Bold Condensed"/>
              </a:rPr>
              <a:t>PETABYTE</a:t>
            </a:r>
            <a:endParaRPr lang="en-US" sz="3600" dirty="0">
              <a:latin typeface="Helvetica Neue Bold Condensed"/>
              <a:cs typeface="Helvetica Neue Bold Condensed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30190" y="2539852"/>
            <a:ext cx="2165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Helvetica Neue Bold Condensed"/>
                <a:cs typeface="Helvetica Neue Bold Condensed"/>
              </a:rPr>
              <a:t>INTERNET OF THINGS</a:t>
            </a:r>
            <a:endParaRPr lang="en-US" dirty="0">
              <a:latin typeface="Helvetica Neue Bold Condensed"/>
              <a:cs typeface="Helvetica Neue Bold Condensed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219749" y="3300095"/>
            <a:ext cx="2127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  <a:latin typeface="Helvetica Neue Bold Condensed"/>
                <a:cs typeface="Helvetica Neue Bold Condensed"/>
              </a:rPr>
              <a:t>RECOMMENDATIONS</a:t>
            </a:r>
            <a:endParaRPr lang="en-US" dirty="0">
              <a:solidFill>
                <a:schemeClr val="tx2"/>
              </a:solidFill>
              <a:latin typeface="Helvetica Neue Bold Condensed"/>
              <a:cs typeface="Helvetica Neue Bold Condensed"/>
            </a:endParaRPr>
          </a:p>
        </p:txBody>
      </p:sp>
      <p:sp>
        <p:nvSpPr>
          <p:cNvPr id="25" name="TextBox 24"/>
          <p:cNvSpPr txBox="1"/>
          <p:nvPr/>
        </p:nvSpPr>
        <p:spPr>
          <a:xfrm rot="16200000">
            <a:off x="6099335" y="1626842"/>
            <a:ext cx="1196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Helvetica Neue Bold Condensed"/>
                <a:cs typeface="Helvetica Neue Bold Condensed"/>
              </a:rPr>
              <a:t>REAL-TIME</a:t>
            </a:r>
            <a:endParaRPr lang="en-US" dirty="0">
              <a:solidFill>
                <a:schemeClr val="bg1">
                  <a:lumMod val="50000"/>
                </a:schemeClr>
              </a:solidFill>
              <a:latin typeface="Helvetica Neue Bold Condensed"/>
              <a:cs typeface="Helvetica Neue Bold Condensed"/>
            </a:endParaRPr>
          </a:p>
        </p:txBody>
      </p:sp>
      <p:sp>
        <p:nvSpPr>
          <p:cNvPr id="26" name="TextBox 25"/>
          <p:cNvSpPr txBox="1"/>
          <p:nvPr/>
        </p:nvSpPr>
        <p:spPr>
          <a:xfrm rot="16200000">
            <a:off x="5871656" y="1985609"/>
            <a:ext cx="1065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Helvetica Neue Bold Condensed"/>
                <a:cs typeface="Helvetica Neue Bold Condensed"/>
              </a:rPr>
              <a:t>GROWING</a:t>
            </a:r>
            <a:endParaRPr lang="en-US" dirty="0">
              <a:latin typeface="Helvetica Neue Bold Condensed"/>
              <a:cs typeface="Helvetica Neue Bold Condensed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49499" y="3169823"/>
            <a:ext cx="16207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Helvetica Neue Bold Condensed"/>
                <a:cs typeface="Helvetica Neue Bold Condensed"/>
              </a:rPr>
              <a:t>PIVOTAL HD</a:t>
            </a:r>
            <a:endParaRPr lang="en-US" sz="2400" dirty="0">
              <a:latin typeface="Helvetica Neue Bold Condensed"/>
              <a:cs typeface="Helvetica Neue Bold Condensed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855024" y="2107912"/>
            <a:ext cx="740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7F7F7F"/>
                </a:solidFill>
                <a:latin typeface="Helvetica Neue Bold Condensed"/>
                <a:cs typeface="Helvetica Neue Bold Condensed"/>
              </a:rPr>
              <a:t>HAWQ</a:t>
            </a:r>
            <a:endParaRPr lang="en-US" dirty="0">
              <a:solidFill>
                <a:srgbClr val="7F7F7F"/>
              </a:solidFill>
              <a:latin typeface="Helvetica Neue Bold Condensed"/>
              <a:cs typeface="Helvetica Neue Bold Condensed"/>
            </a:endParaRPr>
          </a:p>
        </p:txBody>
      </p:sp>
      <p:sp>
        <p:nvSpPr>
          <p:cNvPr id="29" name="TextBox 28"/>
          <p:cNvSpPr txBox="1"/>
          <p:nvPr/>
        </p:nvSpPr>
        <p:spPr>
          <a:xfrm rot="16200000">
            <a:off x="6842593" y="1625563"/>
            <a:ext cx="1635302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Helvetica Neue Bold Condensed"/>
                <a:cs typeface="Helvetica Neue Bold Condensed"/>
              </a:rPr>
              <a:t>GEMFIRE</a:t>
            </a:r>
            <a:endParaRPr lang="en-US" sz="3200" dirty="0">
              <a:latin typeface="Helvetica Neue Bold Condensed"/>
              <a:cs typeface="Helvetica Neue Bold Condensed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900346" y="4191352"/>
            <a:ext cx="1408377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tx2"/>
                </a:solidFill>
                <a:latin typeface="Helvetica Neue Bold Condensed"/>
                <a:cs typeface="Helvetica Neue Bold Condensed"/>
              </a:rPr>
              <a:t>SPRING</a:t>
            </a:r>
            <a:endParaRPr lang="en-US" sz="3200" dirty="0">
              <a:solidFill>
                <a:schemeClr val="tx2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3726" y="6219946"/>
            <a:ext cx="1663274" cy="464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9020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762286" y="2767281"/>
            <a:ext cx="361942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JSR-352</a:t>
            </a:r>
            <a:endParaRPr lang="en-US" sz="8000" dirty="0">
              <a:solidFill>
                <a:schemeClr val="bg1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3726" y="6219946"/>
            <a:ext cx="1663274" cy="464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9837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2343</TotalTime>
  <Words>620</Words>
  <Application>Microsoft Macintosh PowerPoint</Application>
  <PresentationFormat>On-screen Show (4:3)</PresentationFormat>
  <Paragraphs>247</Paragraphs>
  <Slides>52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3" baseType="lpstr">
      <vt:lpstr>Office Theme</vt:lpstr>
      <vt:lpstr>Spring Batch 3.0 Webinar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Learn More.  Stay Connected.</vt:lpstr>
      <vt:lpstr>PowerPoint Presentation</vt:lpstr>
    </vt:vector>
  </TitlesOfParts>
  <Company>VMware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Michael Minella</dc:creator>
  <cp:lastModifiedBy>Michael Minella</cp:lastModifiedBy>
  <cp:revision>161</cp:revision>
  <dcterms:created xsi:type="dcterms:W3CDTF">2014-06-04T14:24:53Z</dcterms:created>
  <dcterms:modified xsi:type="dcterms:W3CDTF">2014-06-09T17:31:13Z</dcterms:modified>
</cp:coreProperties>
</file>